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notesMasterIdLst>
    <p:notesMasterId r:id="rId79"/>
  </p:notesMasterIdLst>
  <p:handoutMasterIdLst>
    <p:handoutMasterId r:id="rId80"/>
  </p:handoutMasterIdLst>
  <p:sldIdLst>
    <p:sldId id="301" r:id="rId2"/>
    <p:sldId id="262" r:id="rId3"/>
    <p:sldId id="257" r:id="rId4"/>
    <p:sldId id="258" r:id="rId5"/>
    <p:sldId id="259" r:id="rId6"/>
    <p:sldId id="343" r:id="rId7"/>
    <p:sldId id="260" r:id="rId8"/>
    <p:sldId id="310" r:id="rId9"/>
    <p:sldId id="312" r:id="rId10"/>
    <p:sldId id="313" r:id="rId11"/>
    <p:sldId id="315" r:id="rId12"/>
    <p:sldId id="317" r:id="rId13"/>
    <p:sldId id="359" r:id="rId14"/>
    <p:sldId id="352" r:id="rId15"/>
    <p:sldId id="316" r:id="rId16"/>
    <p:sldId id="318" r:id="rId17"/>
    <p:sldId id="344" r:id="rId18"/>
    <p:sldId id="319" r:id="rId19"/>
    <p:sldId id="360" r:id="rId20"/>
    <p:sldId id="347" r:id="rId21"/>
    <p:sldId id="320" r:id="rId22"/>
    <p:sldId id="345" r:id="rId23"/>
    <p:sldId id="348" r:id="rId24"/>
    <p:sldId id="349" r:id="rId25"/>
    <p:sldId id="351" r:id="rId26"/>
    <p:sldId id="322" r:id="rId27"/>
    <p:sldId id="377" r:id="rId28"/>
    <p:sldId id="361" r:id="rId29"/>
    <p:sldId id="353" r:id="rId30"/>
    <p:sldId id="354" r:id="rId31"/>
    <p:sldId id="355" r:id="rId32"/>
    <p:sldId id="325" r:id="rId33"/>
    <p:sldId id="356" r:id="rId34"/>
    <p:sldId id="357" r:id="rId35"/>
    <p:sldId id="358" r:id="rId36"/>
    <p:sldId id="328" r:id="rId37"/>
    <p:sldId id="362" r:id="rId38"/>
    <p:sldId id="364" r:id="rId39"/>
    <p:sldId id="331" r:id="rId40"/>
    <p:sldId id="332" r:id="rId41"/>
    <p:sldId id="333" r:id="rId42"/>
    <p:sldId id="337" r:id="rId43"/>
    <p:sldId id="365" r:id="rId44"/>
    <p:sldId id="367" r:id="rId45"/>
    <p:sldId id="336" r:id="rId46"/>
    <p:sldId id="366" r:id="rId47"/>
    <p:sldId id="368" r:id="rId48"/>
    <p:sldId id="338" r:id="rId49"/>
    <p:sldId id="378" r:id="rId50"/>
    <p:sldId id="379" r:id="rId51"/>
    <p:sldId id="380" r:id="rId52"/>
    <p:sldId id="370" r:id="rId53"/>
    <p:sldId id="369" r:id="rId54"/>
    <p:sldId id="339" r:id="rId55"/>
    <p:sldId id="340" r:id="rId56"/>
    <p:sldId id="371" r:id="rId57"/>
    <p:sldId id="372" r:id="rId58"/>
    <p:sldId id="373" r:id="rId59"/>
    <p:sldId id="374" r:id="rId60"/>
    <p:sldId id="375" r:id="rId61"/>
    <p:sldId id="376" r:id="rId62"/>
    <p:sldId id="381" r:id="rId63"/>
    <p:sldId id="382" r:id="rId64"/>
    <p:sldId id="383" r:id="rId65"/>
    <p:sldId id="384" r:id="rId66"/>
    <p:sldId id="385" r:id="rId67"/>
    <p:sldId id="386" r:id="rId68"/>
    <p:sldId id="387" r:id="rId69"/>
    <p:sldId id="388" r:id="rId70"/>
    <p:sldId id="389" r:id="rId71"/>
    <p:sldId id="390" r:id="rId72"/>
    <p:sldId id="391" r:id="rId73"/>
    <p:sldId id="396" r:id="rId74"/>
    <p:sldId id="392" r:id="rId75"/>
    <p:sldId id="393" r:id="rId76"/>
    <p:sldId id="394" r:id="rId77"/>
    <p:sldId id="395" r:id="rId78"/>
  </p:sldIdLst>
  <p:sldSz cx="9144000" cy="6858000" type="screen4x3"/>
  <p:notesSz cx="7302500" cy="958850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emal Darmawan" initials="KD" lastIdx="1" clrIdx="0">
    <p:extLst>
      <p:ext uri="{19B8F6BF-5375-455C-9EA6-DF929625EA0E}">
        <p15:presenceInfo xmlns:p15="http://schemas.microsoft.com/office/powerpoint/2012/main" userId="8823363aa2e23ca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2C61F6"/>
    <a:srgbClr val="5674F6"/>
    <a:srgbClr val="6289F8"/>
    <a:srgbClr val="8097F8"/>
    <a:srgbClr val="F8F0D0"/>
    <a:srgbClr val="F2E4AA"/>
    <a:srgbClr val="DDDD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632" autoAdjust="0"/>
    <p:restoredTop sz="94660"/>
  </p:normalViewPr>
  <p:slideViewPr>
    <p:cSldViewPr showGuides="1">
      <p:cViewPr varScale="1">
        <p:scale>
          <a:sx n="75" d="100"/>
          <a:sy n="75" d="100"/>
        </p:scale>
        <p:origin x="1356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howGuides="1">
      <p:cViewPr varScale="1">
        <p:scale>
          <a:sx n="52" d="100"/>
          <a:sy n="52" d="100"/>
        </p:scale>
        <p:origin x="2796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handoutMaster" Target="handoutMasters/handoutMaster1.xml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1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62" b="0" i="0" u="none" strike="noStrike" kern="1200" spc="0" baseline="0">
                <a:solidFill>
                  <a:srgbClr val="003D62">
                    <a:lumMod val="65000"/>
                    <a:lumOff val="35000"/>
                  </a:srgbClr>
                </a:solidFill>
                <a:latin typeface="+mn-lt"/>
                <a:ea typeface="+mn-ea"/>
                <a:cs typeface="+mn-cs"/>
              </a:defRPr>
            </a:pPr>
            <a:r>
              <a:rPr lang="en-US" i="1" smtClean="0"/>
              <a:t>Threshold</a:t>
            </a:r>
            <a:r>
              <a:rPr lang="en-US" i="1" baseline="0" smtClean="0"/>
              <a:t> </a:t>
            </a:r>
            <a:r>
              <a:rPr lang="en-US" i="0" baseline="0" smtClean="0"/>
              <a:t> = </a:t>
            </a:r>
            <a:r>
              <a:rPr lang="en-US" sz="1800" smtClean="0">
                <a:effectLst/>
              </a:rPr>
              <a:t>10</a:t>
            </a:r>
            <a:r>
              <a:rPr lang="en-US" sz="1800" baseline="30000" smtClean="0">
                <a:effectLst/>
              </a:rPr>
              <a:t>-7</a:t>
            </a:r>
            <a:r>
              <a:rPr lang="en-US" i="0" baseline="0" smtClean="0"/>
              <a:t> </a:t>
            </a:r>
            <a:endParaRPr lang="en-US" i="1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1862" b="0" i="0" u="none" strike="noStrike" kern="1200" spc="0" baseline="0">
              <a:solidFill>
                <a:srgbClr val="003D62">
                  <a:lumMod val="65000"/>
                  <a:lumOff val="35000"/>
                </a:srgb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True Positif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rgbClr val="FFFF00"/>
              </a:solidFill>
            </a:ln>
            <a:effectLst/>
          </c:spPr>
          <c:invertIfNegative val="0"/>
          <c:cat>
            <c:strRef>
              <c:f>Sheet1!$A$2:$A$68</c:f>
              <c:strCache>
                <c:ptCount val="67"/>
                <c:pt idx="0">
                  <c:v>Movie 1</c:v>
                </c:pt>
                <c:pt idx="1">
                  <c:v>Movie 2</c:v>
                </c:pt>
                <c:pt idx="2">
                  <c:v>Movie 3</c:v>
                </c:pt>
                <c:pt idx="3">
                  <c:v>Movie 4</c:v>
                </c:pt>
                <c:pt idx="4">
                  <c:v>Movie 5</c:v>
                </c:pt>
                <c:pt idx="5">
                  <c:v>Movie 6</c:v>
                </c:pt>
                <c:pt idx="6">
                  <c:v>Movie 7</c:v>
                </c:pt>
                <c:pt idx="7">
                  <c:v>Movie 8</c:v>
                </c:pt>
                <c:pt idx="8">
                  <c:v>Movie 9</c:v>
                </c:pt>
                <c:pt idx="9">
                  <c:v>Movie 10</c:v>
                </c:pt>
                <c:pt idx="10">
                  <c:v>Movie 11</c:v>
                </c:pt>
                <c:pt idx="11">
                  <c:v>Movie 12</c:v>
                </c:pt>
                <c:pt idx="12">
                  <c:v>Movie 13</c:v>
                </c:pt>
                <c:pt idx="13">
                  <c:v>Movie 14</c:v>
                </c:pt>
                <c:pt idx="14">
                  <c:v>Movie 15</c:v>
                </c:pt>
                <c:pt idx="15">
                  <c:v>Movie 16</c:v>
                </c:pt>
                <c:pt idx="16">
                  <c:v>Movie 17</c:v>
                </c:pt>
                <c:pt idx="17">
                  <c:v>Movie 18</c:v>
                </c:pt>
                <c:pt idx="18">
                  <c:v>Movie 19</c:v>
                </c:pt>
                <c:pt idx="19">
                  <c:v>Movie 20</c:v>
                </c:pt>
                <c:pt idx="20">
                  <c:v>Movie 21</c:v>
                </c:pt>
                <c:pt idx="21">
                  <c:v>Movie 22</c:v>
                </c:pt>
                <c:pt idx="22">
                  <c:v>Movie 23</c:v>
                </c:pt>
                <c:pt idx="23">
                  <c:v>Movie 24</c:v>
                </c:pt>
                <c:pt idx="24">
                  <c:v>Movie 25</c:v>
                </c:pt>
                <c:pt idx="25">
                  <c:v>Movie 26</c:v>
                </c:pt>
                <c:pt idx="26">
                  <c:v>Movie 27</c:v>
                </c:pt>
                <c:pt idx="27">
                  <c:v>Movie 28</c:v>
                </c:pt>
                <c:pt idx="28">
                  <c:v>Movie 29</c:v>
                </c:pt>
                <c:pt idx="29">
                  <c:v>Movie 30</c:v>
                </c:pt>
                <c:pt idx="30">
                  <c:v>Movie 31</c:v>
                </c:pt>
                <c:pt idx="31">
                  <c:v>Movie 32</c:v>
                </c:pt>
                <c:pt idx="32">
                  <c:v>Movie 33</c:v>
                </c:pt>
                <c:pt idx="33">
                  <c:v>Movie 34</c:v>
                </c:pt>
                <c:pt idx="34">
                  <c:v>Movie 35</c:v>
                </c:pt>
                <c:pt idx="35">
                  <c:v>Movie 36</c:v>
                </c:pt>
                <c:pt idx="36">
                  <c:v>Movie 37</c:v>
                </c:pt>
                <c:pt idx="37">
                  <c:v>Movie 38</c:v>
                </c:pt>
                <c:pt idx="38">
                  <c:v>Movie 39</c:v>
                </c:pt>
                <c:pt idx="39">
                  <c:v>Movie 40</c:v>
                </c:pt>
                <c:pt idx="40">
                  <c:v>Movie 41</c:v>
                </c:pt>
                <c:pt idx="41">
                  <c:v>Movie 42</c:v>
                </c:pt>
                <c:pt idx="42">
                  <c:v>Movie 43</c:v>
                </c:pt>
                <c:pt idx="43">
                  <c:v>Movie 44</c:v>
                </c:pt>
                <c:pt idx="44">
                  <c:v>Movie 45</c:v>
                </c:pt>
                <c:pt idx="45">
                  <c:v>Movie 46</c:v>
                </c:pt>
                <c:pt idx="46">
                  <c:v>Movie 47</c:v>
                </c:pt>
                <c:pt idx="47">
                  <c:v>Movie 48</c:v>
                </c:pt>
                <c:pt idx="48">
                  <c:v>Movie 49</c:v>
                </c:pt>
                <c:pt idx="49">
                  <c:v>Movie 50</c:v>
                </c:pt>
                <c:pt idx="50">
                  <c:v>Movie 51</c:v>
                </c:pt>
                <c:pt idx="51">
                  <c:v>Movie 52</c:v>
                </c:pt>
                <c:pt idx="52">
                  <c:v>Movie 53</c:v>
                </c:pt>
                <c:pt idx="53">
                  <c:v>Movie 54</c:v>
                </c:pt>
                <c:pt idx="54">
                  <c:v>Movie 55</c:v>
                </c:pt>
                <c:pt idx="55">
                  <c:v>Movie 56</c:v>
                </c:pt>
                <c:pt idx="56">
                  <c:v>Movie 57</c:v>
                </c:pt>
                <c:pt idx="57">
                  <c:v>Movie 58</c:v>
                </c:pt>
                <c:pt idx="58">
                  <c:v>Movie 59</c:v>
                </c:pt>
                <c:pt idx="59">
                  <c:v>Movie 60</c:v>
                </c:pt>
                <c:pt idx="60">
                  <c:v>Movie 61</c:v>
                </c:pt>
                <c:pt idx="61">
                  <c:v>Movie 62</c:v>
                </c:pt>
                <c:pt idx="62">
                  <c:v>Movie 63</c:v>
                </c:pt>
                <c:pt idx="63">
                  <c:v>Movie 64</c:v>
                </c:pt>
                <c:pt idx="64">
                  <c:v>Movie 65</c:v>
                </c:pt>
                <c:pt idx="65">
                  <c:v>Movie 66</c:v>
                </c:pt>
                <c:pt idx="66">
                  <c:v>Movie 67</c:v>
                </c:pt>
              </c:strCache>
            </c:strRef>
          </c:cat>
          <c:val>
            <c:numRef>
              <c:f>Sheet1!$B$2:$B$68</c:f>
              <c:numCache>
                <c:formatCode>0.00</c:formatCode>
                <c:ptCount val="67"/>
                <c:pt idx="0">
                  <c:v>4.6875</c:v>
                </c:pt>
                <c:pt idx="1">
                  <c:v>6.3725490196078427</c:v>
                </c:pt>
                <c:pt idx="2">
                  <c:v>57.352941176470587</c:v>
                </c:pt>
                <c:pt idx="3">
                  <c:v>58.82352941176471</c:v>
                </c:pt>
                <c:pt idx="4">
                  <c:v>97.549019607843135</c:v>
                </c:pt>
                <c:pt idx="5">
                  <c:v>100</c:v>
                </c:pt>
                <c:pt idx="6">
                  <c:v>63.636363636363633</c:v>
                </c:pt>
                <c:pt idx="7">
                  <c:v>64.646464646464651</c:v>
                </c:pt>
                <c:pt idx="8">
                  <c:v>74.747474747474755</c:v>
                </c:pt>
                <c:pt idx="9">
                  <c:v>0</c:v>
                </c:pt>
                <c:pt idx="10">
                  <c:v>93.491124260355036</c:v>
                </c:pt>
                <c:pt idx="11">
                  <c:v>94.117647058823522</c:v>
                </c:pt>
                <c:pt idx="12">
                  <c:v>89.215686274509807</c:v>
                </c:pt>
                <c:pt idx="13">
                  <c:v>95.588235294117652</c:v>
                </c:pt>
                <c:pt idx="14">
                  <c:v>97.058823529411768</c:v>
                </c:pt>
                <c:pt idx="15">
                  <c:v>47.549019607843135</c:v>
                </c:pt>
                <c:pt idx="16">
                  <c:v>98.529411764705884</c:v>
                </c:pt>
                <c:pt idx="17">
                  <c:v>56.862745098039213</c:v>
                </c:pt>
                <c:pt idx="18">
                  <c:v>60.294117647058819</c:v>
                </c:pt>
                <c:pt idx="19">
                  <c:v>16.176470588235293</c:v>
                </c:pt>
                <c:pt idx="20">
                  <c:v>1.4705882352941175</c:v>
                </c:pt>
                <c:pt idx="21">
                  <c:v>59.313725490196077</c:v>
                </c:pt>
                <c:pt idx="22">
                  <c:v>50</c:v>
                </c:pt>
                <c:pt idx="23">
                  <c:v>62.254901960784316</c:v>
                </c:pt>
                <c:pt idx="24">
                  <c:v>16.176470588235293</c:v>
                </c:pt>
                <c:pt idx="25">
                  <c:v>0</c:v>
                </c:pt>
                <c:pt idx="26">
                  <c:v>4.3209876543209873</c:v>
                </c:pt>
                <c:pt idx="27">
                  <c:v>9.4674556213017755</c:v>
                </c:pt>
                <c:pt idx="28">
                  <c:v>0</c:v>
                </c:pt>
                <c:pt idx="29">
                  <c:v>46.078431372549019</c:v>
                </c:pt>
                <c:pt idx="30">
                  <c:v>100</c:v>
                </c:pt>
                <c:pt idx="31">
                  <c:v>26.627218934911244</c:v>
                </c:pt>
                <c:pt idx="32">
                  <c:v>0</c:v>
                </c:pt>
                <c:pt idx="33">
                  <c:v>98.529411764705884</c:v>
                </c:pt>
                <c:pt idx="34">
                  <c:v>100</c:v>
                </c:pt>
                <c:pt idx="35">
                  <c:v>100</c:v>
                </c:pt>
                <c:pt idx="36">
                  <c:v>100</c:v>
                </c:pt>
                <c:pt idx="37">
                  <c:v>100</c:v>
                </c:pt>
                <c:pt idx="38">
                  <c:v>100</c:v>
                </c:pt>
                <c:pt idx="39">
                  <c:v>100</c:v>
                </c:pt>
                <c:pt idx="40">
                  <c:v>100</c:v>
                </c:pt>
                <c:pt idx="41">
                  <c:v>100</c:v>
                </c:pt>
                <c:pt idx="42">
                  <c:v>100</c:v>
                </c:pt>
                <c:pt idx="43">
                  <c:v>100</c:v>
                </c:pt>
                <c:pt idx="44">
                  <c:v>100</c:v>
                </c:pt>
                <c:pt idx="45">
                  <c:v>100</c:v>
                </c:pt>
                <c:pt idx="46">
                  <c:v>100</c:v>
                </c:pt>
                <c:pt idx="47">
                  <c:v>100</c:v>
                </c:pt>
                <c:pt idx="48">
                  <c:v>100</c:v>
                </c:pt>
                <c:pt idx="49">
                  <c:v>100</c:v>
                </c:pt>
                <c:pt idx="50">
                  <c:v>100</c:v>
                </c:pt>
                <c:pt idx="51">
                  <c:v>100</c:v>
                </c:pt>
                <c:pt idx="52">
                  <c:v>100</c:v>
                </c:pt>
                <c:pt idx="53">
                  <c:v>100</c:v>
                </c:pt>
                <c:pt idx="54">
                  <c:v>100</c:v>
                </c:pt>
                <c:pt idx="55">
                  <c:v>100</c:v>
                </c:pt>
                <c:pt idx="56">
                  <c:v>100</c:v>
                </c:pt>
                <c:pt idx="57">
                  <c:v>100</c:v>
                </c:pt>
                <c:pt idx="58">
                  <c:v>100</c:v>
                </c:pt>
                <c:pt idx="59">
                  <c:v>100</c:v>
                </c:pt>
                <c:pt idx="60">
                  <c:v>100</c:v>
                </c:pt>
                <c:pt idx="61">
                  <c:v>83.97790055248619</c:v>
                </c:pt>
                <c:pt idx="62">
                  <c:v>100</c:v>
                </c:pt>
                <c:pt idx="63">
                  <c:v>100</c:v>
                </c:pt>
                <c:pt idx="64">
                  <c:v>100</c:v>
                </c:pt>
                <c:pt idx="65">
                  <c:v>100</c:v>
                </c:pt>
                <c:pt idx="66">
                  <c:v>100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30399248"/>
        <c:axId val="1733755232"/>
      </c:barChart>
      <c:catAx>
        <c:axId val="17303992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33755232"/>
        <c:crosses val="autoZero"/>
        <c:auto val="1"/>
        <c:lblAlgn val="ctr"/>
        <c:lblOffset val="100"/>
        <c:noMultiLvlLbl val="0"/>
      </c:catAx>
      <c:valAx>
        <c:axId val="17337552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303992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solidFill>
          <a:schemeClr val="bg1"/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62" b="0" i="0" u="none" strike="noStrike" kern="1200" spc="0" baseline="0">
                <a:solidFill>
                  <a:srgbClr val="003D62">
                    <a:lumMod val="65000"/>
                    <a:lumOff val="35000"/>
                  </a:srgbClr>
                </a:solidFill>
                <a:latin typeface="+mn-lt"/>
                <a:ea typeface="+mn-ea"/>
                <a:cs typeface="+mn-cs"/>
              </a:defRPr>
            </a:pPr>
            <a:r>
              <a:rPr lang="en-US" sz="1800" b="0" i="0" baseline="0" smtClean="0">
                <a:effectLst/>
              </a:rPr>
              <a:t>Kernel = </a:t>
            </a:r>
            <a:r>
              <a:rPr lang="en-US" sz="1800" b="0" i="1" baseline="0" smtClean="0">
                <a:effectLst/>
              </a:rPr>
              <a:t>Polynomial 3</a:t>
            </a:r>
            <a:endParaRPr lang="en-US" sz="2000">
              <a:effectLst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1862" b="0" i="0" u="none" strike="noStrike" kern="1200" spc="0" baseline="0">
              <a:solidFill>
                <a:srgbClr val="003D62">
                  <a:lumMod val="65000"/>
                  <a:lumOff val="35000"/>
                </a:srgb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True Positif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rgbClr val="FFFF00"/>
              </a:solidFill>
            </a:ln>
            <a:effectLst/>
          </c:spPr>
          <c:invertIfNegative val="0"/>
          <c:cat>
            <c:strRef>
              <c:f>Sheet1!$A$2:$A$68</c:f>
              <c:strCache>
                <c:ptCount val="67"/>
                <c:pt idx="0">
                  <c:v>Movie 1</c:v>
                </c:pt>
                <c:pt idx="1">
                  <c:v>Movie 2</c:v>
                </c:pt>
                <c:pt idx="2">
                  <c:v>Movie 3</c:v>
                </c:pt>
                <c:pt idx="3">
                  <c:v>Movie 4</c:v>
                </c:pt>
                <c:pt idx="4">
                  <c:v>Movie 5</c:v>
                </c:pt>
                <c:pt idx="5">
                  <c:v>Movie 6</c:v>
                </c:pt>
                <c:pt idx="6">
                  <c:v>Movie 7</c:v>
                </c:pt>
                <c:pt idx="7">
                  <c:v>Movie 8</c:v>
                </c:pt>
                <c:pt idx="8">
                  <c:v>Movie 9</c:v>
                </c:pt>
                <c:pt idx="9">
                  <c:v>Movie 10</c:v>
                </c:pt>
                <c:pt idx="10">
                  <c:v>Movie 11</c:v>
                </c:pt>
                <c:pt idx="11">
                  <c:v>Movie 12</c:v>
                </c:pt>
                <c:pt idx="12">
                  <c:v>Movie 13</c:v>
                </c:pt>
                <c:pt idx="13">
                  <c:v>Movie 14</c:v>
                </c:pt>
                <c:pt idx="14">
                  <c:v>Movie 15</c:v>
                </c:pt>
                <c:pt idx="15">
                  <c:v>Movie 16</c:v>
                </c:pt>
                <c:pt idx="16">
                  <c:v>Movie 17</c:v>
                </c:pt>
                <c:pt idx="17">
                  <c:v>Movie 18</c:v>
                </c:pt>
                <c:pt idx="18">
                  <c:v>Movie 19</c:v>
                </c:pt>
                <c:pt idx="19">
                  <c:v>Movie 20</c:v>
                </c:pt>
                <c:pt idx="20">
                  <c:v>Movie 21</c:v>
                </c:pt>
                <c:pt idx="21">
                  <c:v>Movie 22</c:v>
                </c:pt>
                <c:pt idx="22">
                  <c:v>Movie 23</c:v>
                </c:pt>
                <c:pt idx="23">
                  <c:v>Movie 24</c:v>
                </c:pt>
                <c:pt idx="24">
                  <c:v>Movie 25</c:v>
                </c:pt>
                <c:pt idx="25">
                  <c:v>Movie 26</c:v>
                </c:pt>
                <c:pt idx="26">
                  <c:v>Movie 27</c:v>
                </c:pt>
                <c:pt idx="27">
                  <c:v>Movie 28</c:v>
                </c:pt>
                <c:pt idx="28">
                  <c:v>Movie 29</c:v>
                </c:pt>
                <c:pt idx="29">
                  <c:v>Movie 30</c:v>
                </c:pt>
                <c:pt idx="30">
                  <c:v>Movie 31</c:v>
                </c:pt>
                <c:pt idx="31">
                  <c:v>Movie 32</c:v>
                </c:pt>
                <c:pt idx="32">
                  <c:v>Movie 33</c:v>
                </c:pt>
                <c:pt idx="33">
                  <c:v>Movie 34</c:v>
                </c:pt>
                <c:pt idx="34">
                  <c:v>Movie 35</c:v>
                </c:pt>
                <c:pt idx="35">
                  <c:v>Movie 36</c:v>
                </c:pt>
                <c:pt idx="36">
                  <c:v>Movie 37</c:v>
                </c:pt>
                <c:pt idx="37">
                  <c:v>Movie 38</c:v>
                </c:pt>
                <c:pt idx="38">
                  <c:v>Movie 39</c:v>
                </c:pt>
                <c:pt idx="39">
                  <c:v>Movie 40</c:v>
                </c:pt>
                <c:pt idx="40">
                  <c:v>Movie 41</c:v>
                </c:pt>
                <c:pt idx="41">
                  <c:v>Movie 42</c:v>
                </c:pt>
                <c:pt idx="42">
                  <c:v>Movie 43</c:v>
                </c:pt>
                <c:pt idx="43">
                  <c:v>Movie 44</c:v>
                </c:pt>
                <c:pt idx="44">
                  <c:v>Movie 45</c:v>
                </c:pt>
                <c:pt idx="45">
                  <c:v>Movie 46</c:v>
                </c:pt>
                <c:pt idx="46">
                  <c:v>Movie 47</c:v>
                </c:pt>
                <c:pt idx="47">
                  <c:v>Movie 48</c:v>
                </c:pt>
                <c:pt idx="48">
                  <c:v>Movie 49</c:v>
                </c:pt>
                <c:pt idx="49">
                  <c:v>Movie 50</c:v>
                </c:pt>
                <c:pt idx="50">
                  <c:v>Movie 51</c:v>
                </c:pt>
                <c:pt idx="51">
                  <c:v>Movie 52</c:v>
                </c:pt>
                <c:pt idx="52">
                  <c:v>Movie 53</c:v>
                </c:pt>
                <c:pt idx="53">
                  <c:v>Movie 54</c:v>
                </c:pt>
                <c:pt idx="54">
                  <c:v>Movie 55</c:v>
                </c:pt>
                <c:pt idx="55">
                  <c:v>Movie 56</c:v>
                </c:pt>
                <c:pt idx="56">
                  <c:v>Movie 57</c:v>
                </c:pt>
                <c:pt idx="57">
                  <c:v>Movie 58</c:v>
                </c:pt>
                <c:pt idx="58">
                  <c:v>Movie 59</c:v>
                </c:pt>
                <c:pt idx="59">
                  <c:v>Movie 60</c:v>
                </c:pt>
                <c:pt idx="60">
                  <c:v>Movie 61</c:v>
                </c:pt>
                <c:pt idx="61">
                  <c:v>Movie 62</c:v>
                </c:pt>
                <c:pt idx="62">
                  <c:v>Movie 63</c:v>
                </c:pt>
                <c:pt idx="63">
                  <c:v>Movie 64</c:v>
                </c:pt>
                <c:pt idx="64">
                  <c:v>Movie 65</c:v>
                </c:pt>
                <c:pt idx="65">
                  <c:v>Movie 66</c:v>
                </c:pt>
                <c:pt idx="66">
                  <c:v>Movie 67</c:v>
                </c:pt>
              </c:strCache>
            </c:strRef>
          </c:cat>
          <c:val>
            <c:numRef>
              <c:f>Sheet1!$B$2:$B$68</c:f>
              <c:numCache>
                <c:formatCode>0.00</c:formatCode>
                <c:ptCount val="67"/>
                <c:pt idx="0">
                  <c:v>0</c:v>
                </c:pt>
                <c:pt idx="1">
                  <c:v>0.49019607843137253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22.222222222222221</c:v>
                </c:pt>
                <c:pt idx="8">
                  <c:v>0</c:v>
                </c:pt>
                <c:pt idx="9">
                  <c:v>0</c:v>
                </c:pt>
                <c:pt idx="10">
                  <c:v>88.757396449704146</c:v>
                </c:pt>
                <c:pt idx="11">
                  <c:v>9.3137254901960791</c:v>
                </c:pt>
                <c:pt idx="12">
                  <c:v>0</c:v>
                </c:pt>
                <c:pt idx="13">
                  <c:v>4.9019607843137258</c:v>
                </c:pt>
                <c:pt idx="14">
                  <c:v>5.8823529411764701</c:v>
                </c:pt>
                <c:pt idx="15">
                  <c:v>91.17647058823529</c:v>
                </c:pt>
                <c:pt idx="16">
                  <c:v>97.549019607843135</c:v>
                </c:pt>
                <c:pt idx="17">
                  <c:v>2.4509803921568629</c:v>
                </c:pt>
                <c:pt idx="18">
                  <c:v>0</c:v>
                </c:pt>
                <c:pt idx="19">
                  <c:v>0</c:v>
                </c:pt>
                <c:pt idx="20">
                  <c:v>54.411764705882348</c:v>
                </c:pt>
                <c:pt idx="21">
                  <c:v>0</c:v>
                </c:pt>
                <c:pt idx="22">
                  <c:v>33.333333333333329</c:v>
                </c:pt>
                <c:pt idx="23">
                  <c:v>14.705882352941178</c:v>
                </c:pt>
                <c:pt idx="24">
                  <c:v>27.450980392156865</c:v>
                </c:pt>
                <c:pt idx="25">
                  <c:v>50.617283950617285</c:v>
                </c:pt>
                <c:pt idx="26">
                  <c:v>29.629629629629626</c:v>
                </c:pt>
                <c:pt idx="27">
                  <c:v>0.59171597633136097</c:v>
                </c:pt>
                <c:pt idx="28">
                  <c:v>5.8823529411764701</c:v>
                </c:pt>
                <c:pt idx="29">
                  <c:v>1.4705882352941175</c:v>
                </c:pt>
                <c:pt idx="30">
                  <c:v>19.444444444444446</c:v>
                </c:pt>
                <c:pt idx="31">
                  <c:v>0</c:v>
                </c:pt>
                <c:pt idx="32">
                  <c:v>0</c:v>
                </c:pt>
                <c:pt idx="33">
                  <c:v>27.941176470588236</c:v>
                </c:pt>
                <c:pt idx="34">
                  <c:v>100</c:v>
                </c:pt>
                <c:pt idx="35">
                  <c:v>100</c:v>
                </c:pt>
                <c:pt idx="36">
                  <c:v>100</c:v>
                </c:pt>
                <c:pt idx="37">
                  <c:v>100</c:v>
                </c:pt>
                <c:pt idx="38">
                  <c:v>100</c:v>
                </c:pt>
                <c:pt idx="39">
                  <c:v>100</c:v>
                </c:pt>
                <c:pt idx="40">
                  <c:v>100</c:v>
                </c:pt>
                <c:pt idx="41">
                  <c:v>100</c:v>
                </c:pt>
                <c:pt idx="42">
                  <c:v>100</c:v>
                </c:pt>
                <c:pt idx="43">
                  <c:v>100</c:v>
                </c:pt>
                <c:pt idx="44">
                  <c:v>100</c:v>
                </c:pt>
                <c:pt idx="45">
                  <c:v>100</c:v>
                </c:pt>
                <c:pt idx="46">
                  <c:v>100</c:v>
                </c:pt>
                <c:pt idx="47">
                  <c:v>100</c:v>
                </c:pt>
                <c:pt idx="48">
                  <c:v>100</c:v>
                </c:pt>
                <c:pt idx="49">
                  <c:v>100</c:v>
                </c:pt>
                <c:pt idx="50">
                  <c:v>100</c:v>
                </c:pt>
                <c:pt idx="51">
                  <c:v>100</c:v>
                </c:pt>
                <c:pt idx="52">
                  <c:v>100</c:v>
                </c:pt>
                <c:pt idx="53">
                  <c:v>100</c:v>
                </c:pt>
                <c:pt idx="54">
                  <c:v>100</c:v>
                </c:pt>
                <c:pt idx="55">
                  <c:v>100</c:v>
                </c:pt>
                <c:pt idx="56">
                  <c:v>100</c:v>
                </c:pt>
                <c:pt idx="57">
                  <c:v>100</c:v>
                </c:pt>
                <c:pt idx="58">
                  <c:v>100</c:v>
                </c:pt>
                <c:pt idx="59">
                  <c:v>100</c:v>
                </c:pt>
                <c:pt idx="60">
                  <c:v>100</c:v>
                </c:pt>
                <c:pt idx="61">
                  <c:v>100</c:v>
                </c:pt>
                <c:pt idx="62">
                  <c:v>100</c:v>
                </c:pt>
                <c:pt idx="63">
                  <c:v>100</c:v>
                </c:pt>
                <c:pt idx="64">
                  <c:v>100</c:v>
                </c:pt>
                <c:pt idx="65">
                  <c:v>100</c:v>
                </c:pt>
                <c:pt idx="66">
                  <c:v>100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827153920"/>
        <c:axId val="1827155552"/>
      </c:barChart>
      <c:catAx>
        <c:axId val="18271539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27155552"/>
        <c:crosses val="autoZero"/>
        <c:auto val="1"/>
        <c:lblAlgn val="ctr"/>
        <c:lblOffset val="100"/>
        <c:noMultiLvlLbl val="0"/>
      </c:catAx>
      <c:valAx>
        <c:axId val="18271555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2715392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solidFill>
          <a:schemeClr val="bg1"/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62" b="0" i="0" u="none" strike="noStrike" kern="1200" spc="0" baseline="0">
                <a:solidFill>
                  <a:srgbClr val="003D62">
                    <a:lumMod val="65000"/>
                    <a:lumOff val="35000"/>
                  </a:srgbClr>
                </a:solidFill>
                <a:latin typeface="+mn-lt"/>
                <a:ea typeface="+mn-ea"/>
                <a:cs typeface="+mn-cs"/>
              </a:defRPr>
            </a:pPr>
            <a:r>
              <a:rPr lang="en-US" sz="1800" b="0" i="0" baseline="0" smtClean="0">
                <a:effectLst/>
              </a:rPr>
              <a:t>Kernel = RBF</a:t>
            </a:r>
            <a:endParaRPr lang="en-US" sz="2000">
              <a:effectLst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1862" b="0" i="0" u="none" strike="noStrike" kern="1200" spc="0" baseline="0">
              <a:solidFill>
                <a:srgbClr val="003D62">
                  <a:lumMod val="65000"/>
                  <a:lumOff val="35000"/>
                </a:srgb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True Positif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rgbClr val="FFFF00"/>
              </a:solidFill>
            </a:ln>
            <a:effectLst/>
          </c:spPr>
          <c:invertIfNegative val="0"/>
          <c:cat>
            <c:strRef>
              <c:f>Sheet1!$A$2:$A$68</c:f>
              <c:strCache>
                <c:ptCount val="67"/>
                <c:pt idx="0">
                  <c:v>Movie 1</c:v>
                </c:pt>
                <c:pt idx="1">
                  <c:v>Movie 2</c:v>
                </c:pt>
                <c:pt idx="2">
                  <c:v>Movie 3</c:v>
                </c:pt>
                <c:pt idx="3">
                  <c:v>Movie 4</c:v>
                </c:pt>
                <c:pt idx="4">
                  <c:v>Movie 5</c:v>
                </c:pt>
                <c:pt idx="5">
                  <c:v>Movie 6</c:v>
                </c:pt>
                <c:pt idx="6">
                  <c:v>Movie 7</c:v>
                </c:pt>
                <c:pt idx="7">
                  <c:v>Movie 8</c:v>
                </c:pt>
                <c:pt idx="8">
                  <c:v>Movie 9</c:v>
                </c:pt>
                <c:pt idx="9">
                  <c:v>Movie 10</c:v>
                </c:pt>
                <c:pt idx="10">
                  <c:v>Movie 11</c:v>
                </c:pt>
                <c:pt idx="11">
                  <c:v>Movie 12</c:v>
                </c:pt>
                <c:pt idx="12">
                  <c:v>Movie 13</c:v>
                </c:pt>
                <c:pt idx="13">
                  <c:v>Movie 14</c:v>
                </c:pt>
                <c:pt idx="14">
                  <c:v>Movie 15</c:v>
                </c:pt>
                <c:pt idx="15">
                  <c:v>Movie 16</c:v>
                </c:pt>
                <c:pt idx="16">
                  <c:v>Movie 17</c:v>
                </c:pt>
                <c:pt idx="17">
                  <c:v>Movie 18</c:v>
                </c:pt>
                <c:pt idx="18">
                  <c:v>Movie 19</c:v>
                </c:pt>
                <c:pt idx="19">
                  <c:v>Movie 20</c:v>
                </c:pt>
                <c:pt idx="20">
                  <c:v>Movie 21</c:v>
                </c:pt>
                <c:pt idx="21">
                  <c:v>Movie 22</c:v>
                </c:pt>
                <c:pt idx="22">
                  <c:v>Movie 23</c:v>
                </c:pt>
                <c:pt idx="23">
                  <c:v>Movie 24</c:v>
                </c:pt>
                <c:pt idx="24">
                  <c:v>Movie 25</c:v>
                </c:pt>
                <c:pt idx="25">
                  <c:v>Movie 26</c:v>
                </c:pt>
                <c:pt idx="26">
                  <c:v>Movie 27</c:v>
                </c:pt>
                <c:pt idx="27">
                  <c:v>Movie 28</c:v>
                </c:pt>
                <c:pt idx="28">
                  <c:v>Movie 29</c:v>
                </c:pt>
                <c:pt idx="29">
                  <c:v>Movie 30</c:v>
                </c:pt>
                <c:pt idx="30">
                  <c:v>Movie 31</c:v>
                </c:pt>
                <c:pt idx="31">
                  <c:v>Movie 32</c:v>
                </c:pt>
                <c:pt idx="32">
                  <c:v>Movie 33</c:v>
                </c:pt>
                <c:pt idx="33">
                  <c:v>Movie 34</c:v>
                </c:pt>
                <c:pt idx="34">
                  <c:v>Movie 35</c:v>
                </c:pt>
                <c:pt idx="35">
                  <c:v>Movie 36</c:v>
                </c:pt>
                <c:pt idx="36">
                  <c:v>Movie 37</c:v>
                </c:pt>
                <c:pt idx="37">
                  <c:v>Movie 38</c:v>
                </c:pt>
                <c:pt idx="38">
                  <c:v>Movie 39</c:v>
                </c:pt>
                <c:pt idx="39">
                  <c:v>Movie 40</c:v>
                </c:pt>
                <c:pt idx="40">
                  <c:v>Movie 41</c:v>
                </c:pt>
                <c:pt idx="41">
                  <c:v>Movie 42</c:v>
                </c:pt>
                <c:pt idx="42">
                  <c:v>Movie 43</c:v>
                </c:pt>
                <c:pt idx="43">
                  <c:v>Movie 44</c:v>
                </c:pt>
                <c:pt idx="44">
                  <c:v>Movie 45</c:v>
                </c:pt>
                <c:pt idx="45">
                  <c:v>Movie 46</c:v>
                </c:pt>
                <c:pt idx="46">
                  <c:v>Movie 47</c:v>
                </c:pt>
                <c:pt idx="47">
                  <c:v>Movie 48</c:v>
                </c:pt>
                <c:pt idx="48">
                  <c:v>Movie 49</c:v>
                </c:pt>
                <c:pt idx="49">
                  <c:v>Movie 50</c:v>
                </c:pt>
                <c:pt idx="50">
                  <c:v>Movie 51</c:v>
                </c:pt>
                <c:pt idx="51">
                  <c:v>Movie 52</c:v>
                </c:pt>
                <c:pt idx="52">
                  <c:v>Movie 53</c:v>
                </c:pt>
                <c:pt idx="53">
                  <c:v>Movie 54</c:v>
                </c:pt>
                <c:pt idx="54">
                  <c:v>Movie 55</c:v>
                </c:pt>
                <c:pt idx="55">
                  <c:v>Movie 56</c:v>
                </c:pt>
                <c:pt idx="56">
                  <c:v>Movie 57</c:v>
                </c:pt>
                <c:pt idx="57">
                  <c:v>Movie 58</c:v>
                </c:pt>
                <c:pt idx="58">
                  <c:v>Movie 59</c:v>
                </c:pt>
                <c:pt idx="59">
                  <c:v>Movie 60</c:v>
                </c:pt>
                <c:pt idx="60">
                  <c:v>Movie 61</c:v>
                </c:pt>
                <c:pt idx="61">
                  <c:v>Movie 62</c:v>
                </c:pt>
                <c:pt idx="62">
                  <c:v>Movie 63</c:v>
                </c:pt>
                <c:pt idx="63">
                  <c:v>Movie 64</c:v>
                </c:pt>
                <c:pt idx="64">
                  <c:v>Movie 65</c:v>
                </c:pt>
                <c:pt idx="65">
                  <c:v>Movie 66</c:v>
                </c:pt>
                <c:pt idx="66">
                  <c:v>Movie 67</c:v>
                </c:pt>
              </c:strCache>
            </c:strRef>
          </c:cat>
          <c:val>
            <c:numRef>
              <c:f>Sheet1!$B$2:$B$68</c:f>
              <c:numCache>
                <c:formatCode>0.00</c:formatCode>
                <c:ptCount val="67"/>
                <c:pt idx="0">
                  <c:v>78.125</c:v>
                </c:pt>
                <c:pt idx="1">
                  <c:v>79.901960784313729</c:v>
                </c:pt>
                <c:pt idx="2">
                  <c:v>85.294117647058826</c:v>
                </c:pt>
                <c:pt idx="3">
                  <c:v>88.725490196078425</c:v>
                </c:pt>
                <c:pt idx="4">
                  <c:v>100</c:v>
                </c:pt>
                <c:pt idx="5">
                  <c:v>100</c:v>
                </c:pt>
                <c:pt idx="6">
                  <c:v>70.707070707070713</c:v>
                </c:pt>
                <c:pt idx="7">
                  <c:v>85.858585858585855</c:v>
                </c:pt>
                <c:pt idx="8">
                  <c:v>100</c:v>
                </c:pt>
                <c:pt idx="9">
                  <c:v>91.34615384615384</c:v>
                </c:pt>
                <c:pt idx="10">
                  <c:v>100</c:v>
                </c:pt>
                <c:pt idx="11">
                  <c:v>99.509803921568633</c:v>
                </c:pt>
                <c:pt idx="12">
                  <c:v>99.019607843137265</c:v>
                </c:pt>
                <c:pt idx="13">
                  <c:v>100</c:v>
                </c:pt>
                <c:pt idx="14">
                  <c:v>100</c:v>
                </c:pt>
                <c:pt idx="15">
                  <c:v>100</c:v>
                </c:pt>
                <c:pt idx="16">
                  <c:v>100</c:v>
                </c:pt>
                <c:pt idx="17">
                  <c:v>100</c:v>
                </c:pt>
                <c:pt idx="18">
                  <c:v>100</c:v>
                </c:pt>
                <c:pt idx="19">
                  <c:v>100</c:v>
                </c:pt>
                <c:pt idx="20">
                  <c:v>79.901960784313729</c:v>
                </c:pt>
                <c:pt idx="21">
                  <c:v>90.686274509803923</c:v>
                </c:pt>
                <c:pt idx="22">
                  <c:v>100</c:v>
                </c:pt>
                <c:pt idx="23">
                  <c:v>100</c:v>
                </c:pt>
                <c:pt idx="24">
                  <c:v>100</c:v>
                </c:pt>
                <c:pt idx="25">
                  <c:v>67.283950617283949</c:v>
                </c:pt>
                <c:pt idx="26">
                  <c:v>98.148148148148152</c:v>
                </c:pt>
                <c:pt idx="27">
                  <c:v>89.349112426035504</c:v>
                </c:pt>
                <c:pt idx="28">
                  <c:v>98.039215686274503</c:v>
                </c:pt>
                <c:pt idx="29">
                  <c:v>79.411764705882348</c:v>
                </c:pt>
                <c:pt idx="30">
                  <c:v>100</c:v>
                </c:pt>
                <c:pt idx="31">
                  <c:v>100</c:v>
                </c:pt>
                <c:pt idx="32">
                  <c:v>74.556213017751489</c:v>
                </c:pt>
                <c:pt idx="33">
                  <c:v>100</c:v>
                </c:pt>
                <c:pt idx="34">
                  <c:v>100</c:v>
                </c:pt>
                <c:pt idx="35">
                  <c:v>100</c:v>
                </c:pt>
                <c:pt idx="36">
                  <c:v>100</c:v>
                </c:pt>
                <c:pt idx="37">
                  <c:v>100</c:v>
                </c:pt>
                <c:pt idx="38">
                  <c:v>100</c:v>
                </c:pt>
                <c:pt idx="39">
                  <c:v>100</c:v>
                </c:pt>
                <c:pt idx="40">
                  <c:v>100</c:v>
                </c:pt>
                <c:pt idx="41">
                  <c:v>100</c:v>
                </c:pt>
                <c:pt idx="42">
                  <c:v>100</c:v>
                </c:pt>
                <c:pt idx="43">
                  <c:v>100</c:v>
                </c:pt>
                <c:pt idx="44">
                  <c:v>100</c:v>
                </c:pt>
                <c:pt idx="45">
                  <c:v>100</c:v>
                </c:pt>
                <c:pt idx="46">
                  <c:v>100</c:v>
                </c:pt>
                <c:pt idx="47">
                  <c:v>100</c:v>
                </c:pt>
                <c:pt idx="48">
                  <c:v>100</c:v>
                </c:pt>
                <c:pt idx="49">
                  <c:v>100</c:v>
                </c:pt>
                <c:pt idx="50">
                  <c:v>100</c:v>
                </c:pt>
                <c:pt idx="51">
                  <c:v>100</c:v>
                </c:pt>
                <c:pt idx="52">
                  <c:v>100</c:v>
                </c:pt>
                <c:pt idx="53">
                  <c:v>100</c:v>
                </c:pt>
                <c:pt idx="54">
                  <c:v>100</c:v>
                </c:pt>
                <c:pt idx="55">
                  <c:v>100</c:v>
                </c:pt>
                <c:pt idx="56">
                  <c:v>100</c:v>
                </c:pt>
                <c:pt idx="57">
                  <c:v>100</c:v>
                </c:pt>
                <c:pt idx="58">
                  <c:v>92.307692307692307</c:v>
                </c:pt>
                <c:pt idx="59">
                  <c:v>99.408284023668642</c:v>
                </c:pt>
                <c:pt idx="60">
                  <c:v>100</c:v>
                </c:pt>
                <c:pt idx="61">
                  <c:v>75.690607734806633</c:v>
                </c:pt>
                <c:pt idx="62">
                  <c:v>100</c:v>
                </c:pt>
                <c:pt idx="63">
                  <c:v>100</c:v>
                </c:pt>
                <c:pt idx="64">
                  <c:v>100</c:v>
                </c:pt>
                <c:pt idx="65">
                  <c:v>100</c:v>
                </c:pt>
                <c:pt idx="66">
                  <c:v>100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827172960"/>
        <c:axId val="1827164256"/>
      </c:barChart>
      <c:catAx>
        <c:axId val="18271729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27164256"/>
        <c:crosses val="autoZero"/>
        <c:auto val="1"/>
        <c:lblAlgn val="ctr"/>
        <c:lblOffset val="100"/>
        <c:noMultiLvlLbl val="0"/>
      </c:catAx>
      <c:valAx>
        <c:axId val="18271642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2717296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solidFill>
          <a:schemeClr val="bg1"/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62" b="0" i="0" u="none" strike="noStrike" kern="1200" spc="0" baseline="0">
                <a:solidFill>
                  <a:srgbClr val="003D62">
                    <a:lumMod val="65000"/>
                    <a:lumOff val="35000"/>
                  </a:srgbClr>
                </a:solidFill>
                <a:latin typeface="+mn-lt"/>
                <a:ea typeface="+mn-ea"/>
                <a:cs typeface="+mn-cs"/>
              </a:defRPr>
            </a:pPr>
            <a:r>
              <a:rPr lang="en-US" i="1" smtClean="0"/>
              <a:t>Threshold</a:t>
            </a:r>
            <a:r>
              <a:rPr lang="en-US" i="1" baseline="0" smtClean="0"/>
              <a:t> </a:t>
            </a:r>
            <a:r>
              <a:rPr lang="en-US" i="0" baseline="0" smtClean="0"/>
              <a:t> = </a:t>
            </a:r>
            <a:r>
              <a:rPr lang="en-US" sz="1800" smtClean="0">
                <a:effectLst/>
              </a:rPr>
              <a:t>10</a:t>
            </a:r>
            <a:r>
              <a:rPr lang="en-US" sz="1800" baseline="30000" smtClean="0">
                <a:effectLst/>
              </a:rPr>
              <a:t>-8</a:t>
            </a:r>
            <a:r>
              <a:rPr lang="en-US" i="0" baseline="0" smtClean="0"/>
              <a:t> </a:t>
            </a:r>
            <a:endParaRPr lang="en-US" i="1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1862" b="0" i="0" u="none" strike="noStrike" kern="1200" spc="0" baseline="0">
              <a:solidFill>
                <a:srgbClr val="003D62">
                  <a:lumMod val="65000"/>
                  <a:lumOff val="35000"/>
                </a:srgb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True Positif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rgbClr val="FFFF00"/>
              </a:solidFill>
            </a:ln>
            <a:effectLst/>
          </c:spPr>
          <c:invertIfNegative val="0"/>
          <c:cat>
            <c:strRef>
              <c:f>Sheet1!$A$2:$A$68</c:f>
              <c:strCache>
                <c:ptCount val="67"/>
                <c:pt idx="0">
                  <c:v>Movie 1</c:v>
                </c:pt>
                <c:pt idx="1">
                  <c:v>Movie 2</c:v>
                </c:pt>
                <c:pt idx="2">
                  <c:v>Movie 3</c:v>
                </c:pt>
                <c:pt idx="3">
                  <c:v>Movie 4</c:v>
                </c:pt>
                <c:pt idx="4">
                  <c:v>Movie 5</c:v>
                </c:pt>
                <c:pt idx="5">
                  <c:v>Movie 6</c:v>
                </c:pt>
                <c:pt idx="6">
                  <c:v>Movie 7</c:v>
                </c:pt>
                <c:pt idx="7">
                  <c:v>Movie 8</c:v>
                </c:pt>
                <c:pt idx="8">
                  <c:v>Movie 9</c:v>
                </c:pt>
                <c:pt idx="9">
                  <c:v>Movie 10</c:v>
                </c:pt>
                <c:pt idx="10">
                  <c:v>Movie 11</c:v>
                </c:pt>
                <c:pt idx="11">
                  <c:v>Movie 12</c:v>
                </c:pt>
                <c:pt idx="12">
                  <c:v>Movie 13</c:v>
                </c:pt>
                <c:pt idx="13">
                  <c:v>Movie 14</c:v>
                </c:pt>
                <c:pt idx="14">
                  <c:v>Movie 15</c:v>
                </c:pt>
                <c:pt idx="15">
                  <c:v>Movie 16</c:v>
                </c:pt>
                <c:pt idx="16">
                  <c:v>Movie 17</c:v>
                </c:pt>
                <c:pt idx="17">
                  <c:v>Movie 18</c:v>
                </c:pt>
                <c:pt idx="18">
                  <c:v>Movie 19</c:v>
                </c:pt>
                <c:pt idx="19">
                  <c:v>Movie 20</c:v>
                </c:pt>
                <c:pt idx="20">
                  <c:v>Movie 21</c:v>
                </c:pt>
                <c:pt idx="21">
                  <c:v>Movie 22</c:v>
                </c:pt>
                <c:pt idx="22">
                  <c:v>Movie 23</c:v>
                </c:pt>
                <c:pt idx="23">
                  <c:v>Movie 24</c:v>
                </c:pt>
                <c:pt idx="24">
                  <c:v>Movie 25</c:v>
                </c:pt>
                <c:pt idx="25">
                  <c:v>Movie 26</c:v>
                </c:pt>
                <c:pt idx="26">
                  <c:v>Movie 27</c:v>
                </c:pt>
                <c:pt idx="27">
                  <c:v>Movie 28</c:v>
                </c:pt>
                <c:pt idx="28">
                  <c:v>Movie 29</c:v>
                </c:pt>
                <c:pt idx="29">
                  <c:v>Movie 30</c:v>
                </c:pt>
                <c:pt idx="30">
                  <c:v>Movie 31</c:v>
                </c:pt>
                <c:pt idx="31">
                  <c:v>Movie 32</c:v>
                </c:pt>
                <c:pt idx="32">
                  <c:v>Movie 33</c:v>
                </c:pt>
                <c:pt idx="33">
                  <c:v>Movie 34</c:v>
                </c:pt>
                <c:pt idx="34">
                  <c:v>Movie 35</c:v>
                </c:pt>
                <c:pt idx="35">
                  <c:v>Movie 36</c:v>
                </c:pt>
                <c:pt idx="36">
                  <c:v>Movie 37</c:v>
                </c:pt>
                <c:pt idx="37">
                  <c:v>Movie 38</c:v>
                </c:pt>
                <c:pt idx="38">
                  <c:v>Movie 39</c:v>
                </c:pt>
                <c:pt idx="39">
                  <c:v>Movie 40</c:v>
                </c:pt>
                <c:pt idx="40">
                  <c:v>Movie 41</c:v>
                </c:pt>
                <c:pt idx="41">
                  <c:v>Movie 42</c:v>
                </c:pt>
                <c:pt idx="42">
                  <c:v>Movie 43</c:v>
                </c:pt>
                <c:pt idx="43">
                  <c:v>Movie 44</c:v>
                </c:pt>
                <c:pt idx="44">
                  <c:v>Movie 45</c:v>
                </c:pt>
                <c:pt idx="45">
                  <c:v>Movie 46</c:v>
                </c:pt>
                <c:pt idx="46">
                  <c:v>Movie 47</c:v>
                </c:pt>
                <c:pt idx="47">
                  <c:v>Movie 48</c:v>
                </c:pt>
                <c:pt idx="48">
                  <c:v>Movie 49</c:v>
                </c:pt>
                <c:pt idx="49">
                  <c:v>Movie 50</c:v>
                </c:pt>
                <c:pt idx="50">
                  <c:v>Movie 51</c:v>
                </c:pt>
                <c:pt idx="51">
                  <c:v>Movie 52</c:v>
                </c:pt>
                <c:pt idx="52">
                  <c:v>Movie 53</c:v>
                </c:pt>
                <c:pt idx="53">
                  <c:v>Movie 54</c:v>
                </c:pt>
                <c:pt idx="54">
                  <c:v>Movie 55</c:v>
                </c:pt>
                <c:pt idx="55">
                  <c:v>Movie 56</c:v>
                </c:pt>
                <c:pt idx="56">
                  <c:v>Movie 57</c:v>
                </c:pt>
                <c:pt idx="57">
                  <c:v>Movie 58</c:v>
                </c:pt>
                <c:pt idx="58">
                  <c:v>Movie 59</c:v>
                </c:pt>
                <c:pt idx="59">
                  <c:v>Movie 60</c:v>
                </c:pt>
                <c:pt idx="60">
                  <c:v>Movie 61</c:v>
                </c:pt>
                <c:pt idx="61">
                  <c:v>Movie 62</c:v>
                </c:pt>
                <c:pt idx="62">
                  <c:v>Movie 63</c:v>
                </c:pt>
                <c:pt idx="63">
                  <c:v>Movie 64</c:v>
                </c:pt>
                <c:pt idx="64">
                  <c:v>Movie 65</c:v>
                </c:pt>
                <c:pt idx="65">
                  <c:v>Movie 66</c:v>
                </c:pt>
                <c:pt idx="66">
                  <c:v>Movie 67</c:v>
                </c:pt>
              </c:strCache>
            </c:strRef>
          </c:cat>
          <c:val>
            <c:numRef>
              <c:f>Sheet1!$B$2:$B$68</c:f>
              <c:numCache>
                <c:formatCode>0.00</c:formatCode>
                <c:ptCount val="67"/>
                <c:pt idx="0">
                  <c:v>73.4375</c:v>
                </c:pt>
                <c:pt idx="1">
                  <c:v>57.843137254901968</c:v>
                </c:pt>
                <c:pt idx="2">
                  <c:v>84.803921568627445</c:v>
                </c:pt>
                <c:pt idx="3">
                  <c:v>88.725490196078425</c:v>
                </c:pt>
                <c:pt idx="4">
                  <c:v>100</c:v>
                </c:pt>
                <c:pt idx="5">
                  <c:v>100</c:v>
                </c:pt>
                <c:pt idx="6">
                  <c:v>70.707070707070713</c:v>
                </c:pt>
                <c:pt idx="7">
                  <c:v>85.858585858585855</c:v>
                </c:pt>
                <c:pt idx="8">
                  <c:v>100</c:v>
                </c:pt>
                <c:pt idx="9">
                  <c:v>84.134615384615387</c:v>
                </c:pt>
                <c:pt idx="10">
                  <c:v>100</c:v>
                </c:pt>
                <c:pt idx="11">
                  <c:v>99.019607843137265</c:v>
                </c:pt>
                <c:pt idx="12">
                  <c:v>99.019607843137265</c:v>
                </c:pt>
                <c:pt idx="13">
                  <c:v>100</c:v>
                </c:pt>
                <c:pt idx="14">
                  <c:v>100</c:v>
                </c:pt>
                <c:pt idx="15">
                  <c:v>100</c:v>
                </c:pt>
                <c:pt idx="16">
                  <c:v>100</c:v>
                </c:pt>
                <c:pt idx="17">
                  <c:v>97.549019607843135</c:v>
                </c:pt>
                <c:pt idx="18">
                  <c:v>100</c:v>
                </c:pt>
                <c:pt idx="19">
                  <c:v>100</c:v>
                </c:pt>
                <c:pt idx="20">
                  <c:v>71.568627450980387</c:v>
                </c:pt>
                <c:pt idx="21">
                  <c:v>90.196078431372555</c:v>
                </c:pt>
                <c:pt idx="22">
                  <c:v>100</c:v>
                </c:pt>
                <c:pt idx="23">
                  <c:v>100</c:v>
                </c:pt>
                <c:pt idx="24">
                  <c:v>99.509803921568633</c:v>
                </c:pt>
                <c:pt idx="25">
                  <c:v>60.493827160493829</c:v>
                </c:pt>
                <c:pt idx="26">
                  <c:v>72.839506172839506</c:v>
                </c:pt>
                <c:pt idx="27">
                  <c:v>76.923076923076934</c:v>
                </c:pt>
                <c:pt idx="28">
                  <c:v>87.745098039215691</c:v>
                </c:pt>
                <c:pt idx="29">
                  <c:v>74.509803921568633</c:v>
                </c:pt>
                <c:pt idx="30">
                  <c:v>100</c:v>
                </c:pt>
                <c:pt idx="31">
                  <c:v>97.633136094674555</c:v>
                </c:pt>
                <c:pt idx="32">
                  <c:v>44.970414201183431</c:v>
                </c:pt>
                <c:pt idx="33">
                  <c:v>100</c:v>
                </c:pt>
                <c:pt idx="34">
                  <c:v>100</c:v>
                </c:pt>
                <c:pt idx="35">
                  <c:v>100</c:v>
                </c:pt>
                <c:pt idx="36">
                  <c:v>100</c:v>
                </c:pt>
                <c:pt idx="37">
                  <c:v>100</c:v>
                </c:pt>
                <c:pt idx="38">
                  <c:v>100</c:v>
                </c:pt>
                <c:pt idx="39">
                  <c:v>100</c:v>
                </c:pt>
                <c:pt idx="40">
                  <c:v>100</c:v>
                </c:pt>
                <c:pt idx="41">
                  <c:v>100</c:v>
                </c:pt>
                <c:pt idx="42">
                  <c:v>100</c:v>
                </c:pt>
                <c:pt idx="43">
                  <c:v>100</c:v>
                </c:pt>
                <c:pt idx="44">
                  <c:v>100</c:v>
                </c:pt>
                <c:pt idx="45">
                  <c:v>100</c:v>
                </c:pt>
                <c:pt idx="46">
                  <c:v>100</c:v>
                </c:pt>
                <c:pt idx="47">
                  <c:v>100</c:v>
                </c:pt>
                <c:pt idx="48">
                  <c:v>100</c:v>
                </c:pt>
                <c:pt idx="49">
                  <c:v>100</c:v>
                </c:pt>
                <c:pt idx="50">
                  <c:v>100</c:v>
                </c:pt>
                <c:pt idx="51">
                  <c:v>100</c:v>
                </c:pt>
                <c:pt idx="52">
                  <c:v>100</c:v>
                </c:pt>
                <c:pt idx="53">
                  <c:v>100</c:v>
                </c:pt>
                <c:pt idx="54">
                  <c:v>100</c:v>
                </c:pt>
                <c:pt idx="55">
                  <c:v>100</c:v>
                </c:pt>
                <c:pt idx="56">
                  <c:v>100</c:v>
                </c:pt>
                <c:pt idx="57">
                  <c:v>100</c:v>
                </c:pt>
                <c:pt idx="58">
                  <c:v>100</c:v>
                </c:pt>
                <c:pt idx="59">
                  <c:v>99.408284023668642</c:v>
                </c:pt>
                <c:pt idx="60">
                  <c:v>100</c:v>
                </c:pt>
                <c:pt idx="61">
                  <c:v>78.453038674033152</c:v>
                </c:pt>
                <c:pt idx="62">
                  <c:v>100</c:v>
                </c:pt>
                <c:pt idx="63">
                  <c:v>100</c:v>
                </c:pt>
                <c:pt idx="64">
                  <c:v>100</c:v>
                </c:pt>
                <c:pt idx="65">
                  <c:v>100</c:v>
                </c:pt>
                <c:pt idx="66">
                  <c:v>100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693611808"/>
        <c:axId val="1693617792"/>
      </c:barChart>
      <c:catAx>
        <c:axId val="16936118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93617792"/>
        <c:crosses val="autoZero"/>
        <c:auto val="1"/>
        <c:lblAlgn val="ctr"/>
        <c:lblOffset val="100"/>
        <c:noMultiLvlLbl val="0"/>
      </c:catAx>
      <c:valAx>
        <c:axId val="16936177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9361180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solidFill>
          <a:schemeClr val="bg1"/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62" b="0" i="0" u="none" strike="noStrike" kern="1200" spc="0" baseline="0">
                <a:solidFill>
                  <a:srgbClr val="003D62">
                    <a:lumMod val="65000"/>
                    <a:lumOff val="35000"/>
                  </a:srgbClr>
                </a:solidFill>
                <a:latin typeface="+mn-lt"/>
                <a:ea typeface="+mn-ea"/>
                <a:cs typeface="+mn-cs"/>
              </a:defRPr>
            </a:pPr>
            <a:r>
              <a:rPr lang="en-US" i="1" smtClean="0"/>
              <a:t>Threshold</a:t>
            </a:r>
            <a:r>
              <a:rPr lang="en-US" i="1" baseline="0" smtClean="0"/>
              <a:t> </a:t>
            </a:r>
            <a:r>
              <a:rPr lang="en-US" i="0" baseline="0" smtClean="0"/>
              <a:t> = 5 x </a:t>
            </a:r>
            <a:r>
              <a:rPr lang="en-US" sz="1800" smtClean="0">
                <a:effectLst/>
              </a:rPr>
              <a:t>10</a:t>
            </a:r>
            <a:r>
              <a:rPr lang="en-US" sz="1800" baseline="30000" smtClean="0">
                <a:effectLst/>
              </a:rPr>
              <a:t>-9</a:t>
            </a:r>
            <a:r>
              <a:rPr lang="en-US" i="0" baseline="0" smtClean="0"/>
              <a:t> </a:t>
            </a:r>
            <a:endParaRPr lang="en-US" i="1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1862" b="0" i="0" u="none" strike="noStrike" kern="1200" spc="0" baseline="0">
              <a:solidFill>
                <a:srgbClr val="003D62">
                  <a:lumMod val="65000"/>
                  <a:lumOff val="35000"/>
                </a:srgb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True Positif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rgbClr val="FFFF00"/>
              </a:solidFill>
            </a:ln>
            <a:effectLst/>
          </c:spPr>
          <c:invertIfNegative val="0"/>
          <c:cat>
            <c:strRef>
              <c:f>Sheet1!$A$2:$A$68</c:f>
              <c:strCache>
                <c:ptCount val="67"/>
                <c:pt idx="0">
                  <c:v>Movie 1</c:v>
                </c:pt>
                <c:pt idx="1">
                  <c:v>Movie 2</c:v>
                </c:pt>
                <c:pt idx="2">
                  <c:v>Movie 3</c:v>
                </c:pt>
                <c:pt idx="3">
                  <c:v>Movie 4</c:v>
                </c:pt>
                <c:pt idx="4">
                  <c:v>Movie 5</c:v>
                </c:pt>
                <c:pt idx="5">
                  <c:v>Movie 6</c:v>
                </c:pt>
                <c:pt idx="6">
                  <c:v>Movie 7</c:v>
                </c:pt>
                <c:pt idx="7">
                  <c:v>Movie 8</c:v>
                </c:pt>
                <c:pt idx="8">
                  <c:v>Movie 9</c:v>
                </c:pt>
                <c:pt idx="9">
                  <c:v>Movie 10</c:v>
                </c:pt>
                <c:pt idx="10">
                  <c:v>Movie 11</c:v>
                </c:pt>
                <c:pt idx="11">
                  <c:v>Movie 12</c:v>
                </c:pt>
                <c:pt idx="12">
                  <c:v>Movie 13</c:v>
                </c:pt>
                <c:pt idx="13">
                  <c:v>Movie 14</c:v>
                </c:pt>
                <c:pt idx="14">
                  <c:v>Movie 15</c:v>
                </c:pt>
                <c:pt idx="15">
                  <c:v>Movie 16</c:v>
                </c:pt>
                <c:pt idx="16">
                  <c:v>Movie 17</c:v>
                </c:pt>
                <c:pt idx="17">
                  <c:v>Movie 18</c:v>
                </c:pt>
                <c:pt idx="18">
                  <c:v>Movie 19</c:v>
                </c:pt>
                <c:pt idx="19">
                  <c:v>Movie 20</c:v>
                </c:pt>
                <c:pt idx="20">
                  <c:v>Movie 21</c:v>
                </c:pt>
                <c:pt idx="21">
                  <c:v>Movie 22</c:v>
                </c:pt>
                <c:pt idx="22">
                  <c:v>Movie 23</c:v>
                </c:pt>
                <c:pt idx="23">
                  <c:v>Movie 24</c:v>
                </c:pt>
                <c:pt idx="24">
                  <c:v>Movie 25</c:v>
                </c:pt>
                <c:pt idx="25">
                  <c:v>Movie 26</c:v>
                </c:pt>
                <c:pt idx="26">
                  <c:v>Movie 27</c:v>
                </c:pt>
                <c:pt idx="27">
                  <c:v>Movie 28</c:v>
                </c:pt>
                <c:pt idx="28">
                  <c:v>Movie 29</c:v>
                </c:pt>
                <c:pt idx="29">
                  <c:v>Movie 30</c:v>
                </c:pt>
                <c:pt idx="30">
                  <c:v>Movie 31</c:v>
                </c:pt>
                <c:pt idx="31">
                  <c:v>Movie 32</c:v>
                </c:pt>
                <c:pt idx="32">
                  <c:v>Movie 33</c:v>
                </c:pt>
                <c:pt idx="33">
                  <c:v>Movie 34</c:v>
                </c:pt>
                <c:pt idx="34">
                  <c:v>Movie 35</c:v>
                </c:pt>
                <c:pt idx="35">
                  <c:v>Movie 36</c:v>
                </c:pt>
                <c:pt idx="36">
                  <c:v>Movie 37</c:v>
                </c:pt>
                <c:pt idx="37">
                  <c:v>Movie 38</c:v>
                </c:pt>
                <c:pt idx="38">
                  <c:v>Movie 39</c:v>
                </c:pt>
                <c:pt idx="39">
                  <c:v>Movie 40</c:v>
                </c:pt>
                <c:pt idx="40">
                  <c:v>Movie 41</c:v>
                </c:pt>
                <c:pt idx="41">
                  <c:v>Movie 42</c:v>
                </c:pt>
                <c:pt idx="42">
                  <c:v>Movie 43</c:v>
                </c:pt>
                <c:pt idx="43">
                  <c:v>Movie 44</c:v>
                </c:pt>
                <c:pt idx="44">
                  <c:v>Movie 45</c:v>
                </c:pt>
                <c:pt idx="45">
                  <c:v>Movie 46</c:v>
                </c:pt>
                <c:pt idx="46">
                  <c:v>Movie 47</c:v>
                </c:pt>
                <c:pt idx="47">
                  <c:v>Movie 48</c:v>
                </c:pt>
                <c:pt idx="48">
                  <c:v>Movie 49</c:v>
                </c:pt>
                <c:pt idx="49">
                  <c:v>Movie 50</c:v>
                </c:pt>
                <c:pt idx="50">
                  <c:v>Movie 51</c:v>
                </c:pt>
                <c:pt idx="51">
                  <c:v>Movie 52</c:v>
                </c:pt>
                <c:pt idx="52">
                  <c:v>Movie 53</c:v>
                </c:pt>
                <c:pt idx="53">
                  <c:v>Movie 54</c:v>
                </c:pt>
                <c:pt idx="54">
                  <c:v>Movie 55</c:v>
                </c:pt>
                <c:pt idx="55">
                  <c:v>Movie 56</c:v>
                </c:pt>
                <c:pt idx="56">
                  <c:v>Movie 57</c:v>
                </c:pt>
                <c:pt idx="57">
                  <c:v>Movie 58</c:v>
                </c:pt>
                <c:pt idx="58">
                  <c:v>Movie 59</c:v>
                </c:pt>
                <c:pt idx="59">
                  <c:v>Movie 60</c:v>
                </c:pt>
                <c:pt idx="60">
                  <c:v>Movie 61</c:v>
                </c:pt>
                <c:pt idx="61">
                  <c:v>Movie 62</c:v>
                </c:pt>
                <c:pt idx="62">
                  <c:v>Movie 63</c:v>
                </c:pt>
                <c:pt idx="63">
                  <c:v>Movie 64</c:v>
                </c:pt>
                <c:pt idx="64">
                  <c:v>Movie 65</c:v>
                </c:pt>
                <c:pt idx="65">
                  <c:v>Movie 66</c:v>
                </c:pt>
                <c:pt idx="66">
                  <c:v>Movie 67</c:v>
                </c:pt>
              </c:strCache>
            </c:strRef>
          </c:cat>
          <c:val>
            <c:numRef>
              <c:f>Sheet1!$B$2:$B$68</c:f>
              <c:numCache>
                <c:formatCode>0.00</c:formatCode>
                <c:ptCount val="67"/>
                <c:pt idx="0">
                  <c:v>78.125</c:v>
                </c:pt>
                <c:pt idx="1">
                  <c:v>79.901960784313729</c:v>
                </c:pt>
                <c:pt idx="2">
                  <c:v>85.294117647058826</c:v>
                </c:pt>
                <c:pt idx="3">
                  <c:v>88.725490196078425</c:v>
                </c:pt>
                <c:pt idx="4">
                  <c:v>100</c:v>
                </c:pt>
                <c:pt idx="5">
                  <c:v>100</c:v>
                </c:pt>
                <c:pt idx="6">
                  <c:v>70.707070707070713</c:v>
                </c:pt>
                <c:pt idx="7">
                  <c:v>85.858585858585855</c:v>
                </c:pt>
                <c:pt idx="8">
                  <c:v>100</c:v>
                </c:pt>
                <c:pt idx="9">
                  <c:v>91.34615384615384</c:v>
                </c:pt>
                <c:pt idx="10">
                  <c:v>100</c:v>
                </c:pt>
                <c:pt idx="11">
                  <c:v>99.509803921568633</c:v>
                </c:pt>
                <c:pt idx="12">
                  <c:v>99.019607843137265</c:v>
                </c:pt>
                <c:pt idx="13">
                  <c:v>100</c:v>
                </c:pt>
                <c:pt idx="14">
                  <c:v>100</c:v>
                </c:pt>
                <c:pt idx="15">
                  <c:v>100</c:v>
                </c:pt>
                <c:pt idx="16">
                  <c:v>100</c:v>
                </c:pt>
                <c:pt idx="17">
                  <c:v>100</c:v>
                </c:pt>
                <c:pt idx="18">
                  <c:v>100</c:v>
                </c:pt>
                <c:pt idx="19">
                  <c:v>100</c:v>
                </c:pt>
                <c:pt idx="20">
                  <c:v>79.901960784313729</c:v>
                </c:pt>
                <c:pt idx="21">
                  <c:v>90.686274509803923</c:v>
                </c:pt>
                <c:pt idx="22">
                  <c:v>100</c:v>
                </c:pt>
                <c:pt idx="23">
                  <c:v>100</c:v>
                </c:pt>
                <c:pt idx="24">
                  <c:v>100</c:v>
                </c:pt>
                <c:pt idx="25">
                  <c:v>67.283950617283949</c:v>
                </c:pt>
                <c:pt idx="26">
                  <c:v>98.148148148148152</c:v>
                </c:pt>
                <c:pt idx="27">
                  <c:v>89.349112426035504</c:v>
                </c:pt>
                <c:pt idx="28">
                  <c:v>98.039215686274503</c:v>
                </c:pt>
                <c:pt idx="29">
                  <c:v>79.411764705882348</c:v>
                </c:pt>
                <c:pt idx="30">
                  <c:v>100</c:v>
                </c:pt>
                <c:pt idx="31">
                  <c:v>100</c:v>
                </c:pt>
                <c:pt idx="32">
                  <c:v>74.556213017751489</c:v>
                </c:pt>
                <c:pt idx="33">
                  <c:v>100</c:v>
                </c:pt>
                <c:pt idx="34">
                  <c:v>100</c:v>
                </c:pt>
                <c:pt idx="35">
                  <c:v>100</c:v>
                </c:pt>
                <c:pt idx="36">
                  <c:v>100</c:v>
                </c:pt>
                <c:pt idx="37">
                  <c:v>100</c:v>
                </c:pt>
                <c:pt idx="38">
                  <c:v>100</c:v>
                </c:pt>
                <c:pt idx="39">
                  <c:v>100</c:v>
                </c:pt>
                <c:pt idx="40">
                  <c:v>100</c:v>
                </c:pt>
                <c:pt idx="41">
                  <c:v>100</c:v>
                </c:pt>
                <c:pt idx="42">
                  <c:v>100</c:v>
                </c:pt>
                <c:pt idx="43">
                  <c:v>100</c:v>
                </c:pt>
                <c:pt idx="44">
                  <c:v>100</c:v>
                </c:pt>
                <c:pt idx="45">
                  <c:v>100</c:v>
                </c:pt>
                <c:pt idx="46">
                  <c:v>100</c:v>
                </c:pt>
                <c:pt idx="47">
                  <c:v>100</c:v>
                </c:pt>
                <c:pt idx="48">
                  <c:v>100</c:v>
                </c:pt>
                <c:pt idx="49">
                  <c:v>100</c:v>
                </c:pt>
                <c:pt idx="50">
                  <c:v>100</c:v>
                </c:pt>
                <c:pt idx="51">
                  <c:v>100</c:v>
                </c:pt>
                <c:pt idx="52">
                  <c:v>100</c:v>
                </c:pt>
                <c:pt idx="53">
                  <c:v>100</c:v>
                </c:pt>
                <c:pt idx="54">
                  <c:v>100</c:v>
                </c:pt>
                <c:pt idx="55">
                  <c:v>100</c:v>
                </c:pt>
                <c:pt idx="56">
                  <c:v>100</c:v>
                </c:pt>
                <c:pt idx="57">
                  <c:v>100</c:v>
                </c:pt>
                <c:pt idx="58">
                  <c:v>92.307692307692307</c:v>
                </c:pt>
                <c:pt idx="59">
                  <c:v>99.408284023668642</c:v>
                </c:pt>
                <c:pt idx="60">
                  <c:v>100</c:v>
                </c:pt>
                <c:pt idx="61">
                  <c:v>75.690607734806633</c:v>
                </c:pt>
                <c:pt idx="62">
                  <c:v>100</c:v>
                </c:pt>
                <c:pt idx="63">
                  <c:v>100</c:v>
                </c:pt>
                <c:pt idx="64">
                  <c:v>100</c:v>
                </c:pt>
                <c:pt idx="65">
                  <c:v>100</c:v>
                </c:pt>
                <c:pt idx="66">
                  <c:v>100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92063168"/>
        <c:axId val="1792069152"/>
      </c:barChart>
      <c:catAx>
        <c:axId val="17920631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92069152"/>
        <c:crosses val="autoZero"/>
        <c:auto val="1"/>
        <c:lblAlgn val="ctr"/>
        <c:lblOffset val="100"/>
        <c:noMultiLvlLbl val="0"/>
      </c:catAx>
      <c:valAx>
        <c:axId val="17920691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9206316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solidFill>
          <a:schemeClr val="bg1"/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62" b="0" i="0" u="none" strike="noStrike" kern="1200" spc="0" baseline="0">
                <a:solidFill>
                  <a:srgbClr val="003D62">
                    <a:lumMod val="65000"/>
                    <a:lumOff val="35000"/>
                  </a:srgbClr>
                </a:solidFill>
                <a:latin typeface="+mn-lt"/>
                <a:ea typeface="+mn-ea"/>
                <a:cs typeface="+mn-cs"/>
              </a:defRPr>
            </a:pPr>
            <a:r>
              <a:rPr lang="en-US" i="1" smtClean="0"/>
              <a:t>Threshold</a:t>
            </a:r>
            <a:r>
              <a:rPr lang="en-US" i="1" baseline="0" smtClean="0"/>
              <a:t> </a:t>
            </a:r>
            <a:r>
              <a:rPr lang="en-US" i="0" baseline="0" smtClean="0"/>
              <a:t> = </a:t>
            </a:r>
            <a:r>
              <a:rPr lang="en-US" sz="1800" smtClean="0">
                <a:effectLst/>
              </a:rPr>
              <a:t>10</a:t>
            </a:r>
            <a:r>
              <a:rPr lang="en-US" sz="1800" baseline="30000" smtClean="0">
                <a:effectLst/>
              </a:rPr>
              <a:t>-9</a:t>
            </a:r>
            <a:r>
              <a:rPr lang="en-US" i="0" baseline="0" smtClean="0"/>
              <a:t> </a:t>
            </a:r>
            <a:endParaRPr lang="en-US" i="1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1862" b="0" i="0" u="none" strike="noStrike" kern="1200" spc="0" baseline="0">
              <a:solidFill>
                <a:srgbClr val="003D62">
                  <a:lumMod val="65000"/>
                  <a:lumOff val="35000"/>
                </a:srgb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True Positif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rgbClr val="FFFF00"/>
              </a:solidFill>
            </a:ln>
            <a:effectLst/>
          </c:spPr>
          <c:invertIfNegative val="0"/>
          <c:cat>
            <c:strRef>
              <c:f>Sheet1!$A$2:$A$68</c:f>
              <c:strCache>
                <c:ptCount val="67"/>
                <c:pt idx="0">
                  <c:v>Movie 1</c:v>
                </c:pt>
                <c:pt idx="1">
                  <c:v>Movie 2</c:v>
                </c:pt>
                <c:pt idx="2">
                  <c:v>Movie 3</c:v>
                </c:pt>
                <c:pt idx="3">
                  <c:v>Movie 4</c:v>
                </c:pt>
                <c:pt idx="4">
                  <c:v>Movie 5</c:v>
                </c:pt>
                <c:pt idx="5">
                  <c:v>Movie 6</c:v>
                </c:pt>
                <c:pt idx="6">
                  <c:v>Movie 7</c:v>
                </c:pt>
                <c:pt idx="7">
                  <c:v>Movie 8</c:v>
                </c:pt>
                <c:pt idx="8">
                  <c:v>Movie 9</c:v>
                </c:pt>
                <c:pt idx="9">
                  <c:v>Movie 10</c:v>
                </c:pt>
                <c:pt idx="10">
                  <c:v>Movie 11</c:v>
                </c:pt>
                <c:pt idx="11">
                  <c:v>Movie 12</c:v>
                </c:pt>
                <c:pt idx="12">
                  <c:v>Movie 13</c:v>
                </c:pt>
                <c:pt idx="13">
                  <c:v>Movie 14</c:v>
                </c:pt>
                <c:pt idx="14">
                  <c:v>Movie 15</c:v>
                </c:pt>
                <c:pt idx="15">
                  <c:v>Movie 16</c:v>
                </c:pt>
                <c:pt idx="16">
                  <c:v>Movie 17</c:v>
                </c:pt>
                <c:pt idx="17">
                  <c:v>Movie 18</c:v>
                </c:pt>
                <c:pt idx="18">
                  <c:v>Movie 19</c:v>
                </c:pt>
                <c:pt idx="19">
                  <c:v>Movie 20</c:v>
                </c:pt>
                <c:pt idx="20">
                  <c:v>Movie 21</c:v>
                </c:pt>
                <c:pt idx="21">
                  <c:v>Movie 22</c:v>
                </c:pt>
                <c:pt idx="22">
                  <c:v>Movie 23</c:v>
                </c:pt>
                <c:pt idx="23">
                  <c:v>Movie 24</c:v>
                </c:pt>
                <c:pt idx="24">
                  <c:v>Movie 25</c:v>
                </c:pt>
                <c:pt idx="25">
                  <c:v>Movie 26</c:v>
                </c:pt>
                <c:pt idx="26">
                  <c:v>Movie 27</c:v>
                </c:pt>
                <c:pt idx="27">
                  <c:v>Movie 28</c:v>
                </c:pt>
                <c:pt idx="28">
                  <c:v>Movie 29</c:v>
                </c:pt>
                <c:pt idx="29">
                  <c:v>Movie 30</c:v>
                </c:pt>
                <c:pt idx="30">
                  <c:v>Movie 31</c:v>
                </c:pt>
                <c:pt idx="31">
                  <c:v>Movie 32</c:v>
                </c:pt>
                <c:pt idx="32">
                  <c:v>Movie 33</c:v>
                </c:pt>
                <c:pt idx="33">
                  <c:v>Movie 34</c:v>
                </c:pt>
                <c:pt idx="34">
                  <c:v>Movie 35</c:v>
                </c:pt>
                <c:pt idx="35">
                  <c:v>Movie 36</c:v>
                </c:pt>
                <c:pt idx="36">
                  <c:v>Movie 37</c:v>
                </c:pt>
                <c:pt idx="37">
                  <c:v>Movie 38</c:v>
                </c:pt>
                <c:pt idx="38">
                  <c:v>Movie 39</c:v>
                </c:pt>
                <c:pt idx="39">
                  <c:v>Movie 40</c:v>
                </c:pt>
                <c:pt idx="40">
                  <c:v>Movie 41</c:v>
                </c:pt>
                <c:pt idx="41">
                  <c:v>Movie 42</c:v>
                </c:pt>
                <c:pt idx="42">
                  <c:v>Movie 43</c:v>
                </c:pt>
                <c:pt idx="43">
                  <c:v>Movie 44</c:v>
                </c:pt>
                <c:pt idx="44">
                  <c:v>Movie 45</c:v>
                </c:pt>
                <c:pt idx="45">
                  <c:v>Movie 46</c:v>
                </c:pt>
                <c:pt idx="46">
                  <c:v>Movie 47</c:v>
                </c:pt>
                <c:pt idx="47">
                  <c:v>Movie 48</c:v>
                </c:pt>
                <c:pt idx="48">
                  <c:v>Movie 49</c:v>
                </c:pt>
                <c:pt idx="49">
                  <c:v>Movie 50</c:v>
                </c:pt>
                <c:pt idx="50">
                  <c:v>Movie 51</c:v>
                </c:pt>
                <c:pt idx="51">
                  <c:v>Movie 52</c:v>
                </c:pt>
                <c:pt idx="52">
                  <c:v>Movie 53</c:v>
                </c:pt>
                <c:pt idx="53">
                  <c:v>Movie 54</c:v>
                </c:pt>
                <c:pt idx="54">
                  <c:v>Movie 55</c:v>
                </c:pt>
                <c:pt idx="55">
                  <c:v>Movie 56</c:v>
                </c:pt>
                <c:pt idx="56">
                  <c:v>Movie 57</c:v>
                </c:pt>
                <c:pt idx="57">
                  <c:v>Movie 58</c:v>
                </c:pt>
                <c:pt idx="58">
                  <c:v>Movie 59</c:v>
                </c:pt>
                <c:pt idx="59">
                  <c:v>Movie 60</c:v>
                </c:pt>
                <c:pt idx="60">
                  <c:v>Movie 61</c:v>
                </c:pt>
                <c:pt idx="61">
                  <c:v>Movie 62</c:v>
                </c:pt>
                <c:pt idx="62">
                  <c:v>Movie 63</c:v>
                </c:pt>
                <c:pt idx="63">
                  <c:v>Movie 64</c:v>
                </c:pt>
                <c:pt idx="64">
                  <c:v>Movie 65</c:v>
                </c:pt>
                <c:pt idx="65">
                  <c:v>Movie 66</c:v>
                </c:pt>
                <c:pt idx="66">
                  <c:v>Movie 67</c:v>
                </c:pt>
              </c:strCache>
            </c:strRef>
          </c:cat>
          <c:val>
            <c:numRef>
              <c:f>Sheet1!$B$2:$B$68</c:f>
              <c:numCache>
                <c:formatCode>0.00</c:formatCode>
                <c:ptCount val="67"/>
                <c:pt idx="0">
                  <c:v>78.125</c:v>
                </c:pt>
                <c:pt idx="1">
                  <c:v>97.549019607843135</c:v>
                </c:pt>
                <c:pt idx="2">
                  <c:v>85.294117647058826</c:v>
                </c:pt>
                <c:pt idx="3">
                  <c:v>89.215686274509807</c:v>
                </c:pt>
                <c:pt idx="4">
                  <c:v>100</c:v>
                </c:pt>
                <c:pt idx="5">
                  <c:v>100</c:v>
                </c:pt>
                <c:pt idx="6">
                  <c:v>73.73737373737373</c:v>
                </c:pt>
                <c:pt idx="7">
                  <c:v>85.858585858585855</c:v>
                </c:pt>
                <c:pt idx="8">
                  <c:v>100</c:v>
                </c:pt>
                <c:pt idx="9">
                  <c:v>99.519230769230774</c:v>
                </c:pt>
                <c:pt idx="10">
                  <c:v>100</c:v>
                </c:pt>
                <c:pt idx="11">
                  <c:v>99.509803921568633</c:v>
                </c:pt>
                <c:pt idx="12">
                  <c:v>100</c:v>
                </c:pt>
                <c:pt idx="13">
                  <c:v>100</c:v>
                </c:pt>
                <c:pt idx="14">
                  <c:v>100</c:v>
                </c:pt>
                <c:pt idx="15">
                  <c:v>100</c:v>
                </c:pt>
                <c:pt idx="16">
                  <c:v>100</c:v>
                </c:pt>
                <c:pt idx="17">
                  <c:v>100</c:v>
                </c:pt>
                <c:pt idx="18">
                  <c:v>100</c:v>
                </c:pt>
                <c:pt idx="19">
                  <c:v>100</c:v>
                </c:pt>
                <c:pt idx="20">
                  <c:v>100</c:v>
                </c:pt>
                <c:pt idx="21">
                  <c:v>99.019607843137265</c:v>
                </c:pt>
                <c:pt idx="22">
                  <c:v>100</c:v>
                </c:pt>
                <c:pt idx="23">
                  <c:v>100</c:v>
                </c:pt>
                <c:pt idx="24">
                  <c:v>100</c:v>
                </c:pt>
                <c:pt idx="25">
                  <c:v>95.061728395061735</c:v>
                </c:pt>
                <c:pt idx="26">
                  <c:v>100</c:v>
                </c:pt>
                <c:pt idx="27">
                  <c:v>99.408284023668642</c:v>
                </c:pt>
                <c:pt idx="28">
                  <c:v>99.019607843137265</c:v>
                </c:pt>
                <c:pt idx="29">
                  <c:v>94.607843137254903</c:v>
                </c:pt>
                <c:pt idx="30">
                  <c:v>100</c:v>
                </c:pt>
                <c:pt idx="31">
                  <c:v>100</c:v>
                </c:pt>
                <c:pt idx="32">
                  <c:v>98.224852071005913</c:v>
                </c:pt>
                <c:pt idx="33">
                  <c:v>100</c:v>
                </c:pt>
                <c:pt idx="34">
                  <c:v>100</c:v>
                </c:pt>
                <c:pt idx="35">
                  <c:v>100</c:v>
                </c:pt>
                <c:pt idx="36">
                  <c:v>100</c:v>
                </c:pt>
                <c:pt idx="37">
                  <c:v>100</c:v>
                </c:pt>
                <c:pt idx="38">
                  <c:v>100</c:v>
                </c:pt>
                <c:pt idx="39">
                  <c:v>100</c:v>
                </c:pt>
                <c:pt idx="40">
                  <c:v>100</c:v>
                </c:pt>
                <c:pt idx="41">
                  <c:v>100</c:v>
                </c:pt>
                <c:pt idx="42">
                  <c:v>100</c:v>
                </c:pt>
                <c:pt idx="43">
                  <c:v>100</c:v>
                </c:pt>
                <c:pt idx="44">
                  <c:v>100</c:v>
                </c:pt>
                <c:pt idx="45">
                  <c:v>100</c:v>
                </c:pt>
                <c:pt idx="46">
                  <c:v>100</c:v>
                </c:pt>
                <c:pt idx="47">
                  <c:v>100</c:v>
                </c:pt>
                <c:pt idx="48">
                  <c:v>54.437869822485204</c:v>
                </c:pt>
                <c:pt idx="49">
                  <c:v>98.224852071005913</c:v>
                </c:pt>
                <c:pt idx="50">
                  <c:v>100</c:v>
                </c:pt>
                <c:pt idx="51">
                  <c:v>98.76543209876543</c:v>
                </c:pt>
                <c:pt idx="52">
                  <c:v>100</c:v>
                </c:pt>
                <c:pt idx="53">
                  <c:v>100</c:v>
                </c:pt>
                <c:pt idx="54">
                  <c:v>100</c:v>
                </c:pt>
                <c:pt idx="55">
                  <c:v>100</c:v>
                </c:pt>
                <c:pt idx="56">
                  <c:v>100</c:v>
                </c:pt>
                <c:pt idx="57">
                  <c:v>100</c:v>
                </c:pt>
                <c:pt idx="58">
                  <c:v>12.42603550295857</c:v>
                </c:pt>
                <c:pt idx="59">
                  <c:v>98.816568047337284</c:v>
                </c:pt>
                <c:pt idx="60">
                  <c:v>97.058823529411768</c:v>
                </c:pt>
                <c:pt idx="61">
                  <c:v>48.618784530386741</c:v>
                </c:pt>
                <c:pt idx="62">
                  <c:v>100</c:v>
                </c:pt>
                <c:pt idx="63">
                  <c:v>100</c:v>
                </c:pt>
                <c:pt idx="64">
                  <c:v>100</c:v>
                </c:pt>
                <c:pt idx="65">
                  <c:v>100</c:v>
                </c:pt>
                <c:pt idx="66">
                  <c:v>100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92062080"/>
        <c:axId val="1792076224"/>
      </c:barChart>
      <c:catAx>
        <c:axId val="17920620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92076224"/>
        <c:crosses val="autoZero"/>
        <c:auto val="1"/>
        <c:lblAlgn val="ctr"/>
        <c:lblOffset val="100"/>
        <c:noMultiLvlLbl val="0"/>
      </c:catAx>
      <c:valAx>
        <c:axId val="17920762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920620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solidFill>
          <a:schemeClr val="bg1"/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62" b="0" i="0" u="none" strike="noStrike" kern="1200" spc="0" baseline="0">
                <a:solidFill>
                  <a:srgbClr val="003D62">
                    <a:lumMod val="65000"/>
                    <a:lumOff val="35000"/>
                  </a:srgbClr>
                </a:solidFill>
                <a:latin typeface="+mn-lt"/>
                <a:ea typeface="+mn-ea"/>
                <a:cs typeface="+mn-cs"/>
              </a:defRPr>
            </a:pPr>
            <a:r>
              <a:rPr lang="en-US" sz="1862" b="0" i="0" u="none" strike="noStrike" baseline="0" smtClean="0">
                <a:effectLst/>
              </a:rPr>
              <a:t>𝐶 = 1</a:t>
            </a:r>
            <a:endParaRPr lang="en-US" i="1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1862" b="0" i="0" u="none" strike="noStrike" kern="1200" spc="0" baseline="0">
              <a:solidFill>
                <a:srgbClr val="003D62">
                  <a:lumMod val="65000"/>
                  <a:lumOff val="35000"/>
                </a:srgb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True Positif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rgbClr val="FFFF00"/>
              </a:solidFill>
            </a:ln>
            <a:effectLst/>
          </c:spPr>
          <c:invertIfNegative val="0"/>
          <c:cat>
            <c:strRef>
              <c:f>Sheet1!$A$2:$A$68</c:f>
              <c:strCache>
                <c:ptCount val="67"/>
                <c:pt idx="0">
                  <c:v>Movie 1</c:v>
                </c:pt>
                <c:pt idx="1">
                  <c:v>Movie 2</c:v>
                </c:pt>
                <c:pt idx="2">
                  <c:v>Movie 3</c:v>
                </c:pt>
                <c:pt idx="3">
                  <c:v>Movie 4</c:v>
                </c:pt>
                <c:pt idx="4">
                  <c:v>Movie 5</c:v>
                </c:pt>
                <c:pt idx="5">
                  <c:v>Movie 6</c:v>
                </c:pt>
                <c:pt idx="6">
                  <c:v>Movie 7</c:v>
                </c:pt>
                <c:pt idx="7">
                  <c:v>Movie 8</c:v>
                </c:pt>
                <c:pt idx="8">
                  <c:v>Movie 9</c:v>
                </c:pt>
                <c:pt idx="9">
                  <c:v>Movie 10</c:v>
                </c:pt>
                <c:pt idx="10">
                  <c:v>Movie 11</c:v>
                </c:pt>
                <c:pt idx="11">
                  <c:v>Movie 12</c:v>
                </c:pt>
                <c:pt idx="12">
                  <c:v>Movie 13</c:v>
                </c:pt>
                <c:pt idx="13">
                  <c:v>Movie 14</c:v>
                </c:pt>
                <c:pt idx="14">
                  <c:v>Movie 15</c:v>
                </c:pt>
                <c:pt idx="15">
                  <c:v>Movie 16</c:v>
                </c:pt>
                <c:pt idx="16">
                  <c:v>Movie 17</c:v>
                </c:pt>
                <c:pt idx="17">
                  <c:v>Movie 18</c:v>
                </c:pt>
                <c:pt idx="18">
                  <c:v>Movie 19</c:v>
                </c:pt>
                <c:pt idx="19">
                  <c:v>Movie 20</c:v>
                </c:pt>
                <c:pt idx="20">
                  <c:v>Movie 21</c:v>
                </c:pt>
                <c:pt idx="21">
                  <c:v>Movie 22</c:v>
                </c:pt>
                <c:pt idx="22">
                  <c:v>Movie 23</c:v>
                </c:pt>
                <c:pt idx="23">
                  <c:v>Movie 24</c:v>
                </c:pt>
                <c:pt idx="24">
                  <c:v>Movie 25</c:v>
                </c:pt>
                <c:pt idx="25">
                  <c:v>Movie 26</c:v>
                </c:pt>
                <c:pt idx="26">
                  <c:v>Movie 27</c:v>
                </c:pt>
                <c:pt idx="27">
                  <c:v>Movie 28</c:v>
                </c:pt>
                <c:pt idx="28">
                  <c:v>Movie 29</c:v>
                </c:pt>
                <c:pt idx="29">
                  <c:v>Movie 30</c:v>
                </c:pt>
                <c:pt idx="30">
                  <c:v>Movie 31</c:v>
                </c:pt>
                <c:pt idx="31">
                  <c:v>Movie 32</c:v>
                </c:pt>
                <c:pt idx="32">
                  <c:v>Movie 33</c:v>
                </c:pt>
                <c:pt idx="33">
                  <c:v>Movie 34</c:v>
                </c:pt>
                <c:pt idx="34">
                  <c:v>Movie 35</c:v>
                </c:pt>
                <c:pt idx="35">
                  <c:v>Movie 36</c:v>
                </c:pt>
                <c:pt idx="36">
                  <c:v>Movie 37</c:v>
                </c:pt>
                <c:pt idx="37">
                  <c:v>Movie 38</c:v>
                </c:pt>
                <c:pt idx="38">
                  <c:v>Movie 39</c:v>
                </c:pt>
                <c:pt idx="39">
                  <c:v>Movie 40</c:v>
                </c:pt>
                <c:pt idx="40">
                  <c:v>Movie 41</c:v>
                </c:pt>
                <c:pt idx="41">
                  <c:v>Movie 42</c:v>
                </c:pt>
                <c:pt idx="42">
                  <c:v>Movie 43</c:v>
                </c:pt>
                <c:pt idx="43">
                  <c:v>Movie 44</c:v>
                </c:pt>
                <c:pt idx="44">
                  <c:v>Movie 45</c:v>
                </c:pt>
                <c:pt idx="45">
                  <c:v>Movie 46</c:v>
                </c:pt>
                <c:pt idx="46">
                  <c:v>Movie 47</c:v>
                </c:pt>
                <c:pt idx="47">
                  <c:v>Movie 48</c:v>
                </c:pt>
                <c:pt idx="48">
                  <c:v>Movie 49</c:v>
                </c:pt>
                <c:pt idx="49">
                  <c:v>Movie 50</c:v>
                </c:pt>
                <c:pt idx="50">
                  <c:v>Movie 51</c:v>
                </c:pt>
                <c:pt idx="51">
                  <c:v>Movie 52</c:v>
                </c:pt>
                <c:pt idx="52">
                  <c:v>Movie 53</c:v>
                </c:pt>
                <c:pt idx="53">
                  <c:v>Movie 54</c:v>
                </c:pt>
                <c:pt idx="54">
                  <c:v>Movie 55</c:v>
                </c:pt>
                <c:pt idx="55">
                  <c:v>Movie 56</c:v>
                </c:pt>
                <c:pt idx="56">
                  <c:v>Movie 57</c:v>
                </c:pt>
                <c:pt idx="57">
                  <c:v>Movie 58</c:v>
                </c:pt>
                <c:pt idx="58">
                  <c:v>Movie 59</c:v>
                </c:pt>
                <c:pt idx="59">
                  <c:v>Movie 60</c:v>
                </c:pt>
                <c:pt idx="60">
                  <c:v>Movie 61</c:v>
                </c:pt>
                <c:pt idx="61">
                  <c:v>Movie 62</c:v>
                </c:pt>
                <c:pt idx="62">
                  <c:v>Movie 63</c:v>
                </c:pt>
                <c:pt idx="63">
                  <c:v>Movie 64</c:v>
                </c:pt>
                <c:pt idx="64">
                  <c:v>Movie 65</c:v>
                </c:pt>
                <c:pt idx="65">
                  <c:v>Movie 66</c:v>
                </c:pt>
                <c:pt idx="66">
                  <c:v>Movie 67</c:v>
                </c:pt>
              </c:strCache>
            </c:strRef>
          </c:cat>
          <c:val>
            <c:numRef>
              <c:f>Sheet1!$B$2:$B$68</c:f>
              <c:numCache>
                <c:formatCode>0.00</c:formatCode>
                <c:ptCount val="67"/>
                <c:pt idx="0">
                  <c:v>59.375</c:v>
                </c:pt>
                <c:pt idx="1">
                  <c:v>79.411764705882348</c:v>
                </c:pt>
                <c:pt idx="2">
                  <c:v>81.372549019607845</c:v>
                </c:pt>
                <c:pt idx="3">
                  <c:v>84.803921568627445</c:v>
                </c:pt>
                <c:pt idx="4">
                  <c:v>100</c:v>
                </c:pt>
                <c:pt idx="5">
                  <c:v>100</c:v>
                </c:pt>
                <c:pt idx="6">
                  <c:v>63.636363636363633</c:v>
                </c:pt>
                <c:pt idx="7">
                  <c:v>81.818181818181827</c:v>
                </c:pt>
                <c:pt idx="8">
                  <c:v>100</c:v>
                </c:pt>
                <c:pt idx="9">
                  <c:v>83.65384615384616</c:v>
                </c:pt>
                <c:pt idx="10">
                  <c:v>100</c:v>
                </c:pt>
                <c:pt idx="11">
                  <c:v>99.509803921568633</c:v>
                </c:pt>
                <c:pt idx="12">
                  <c:v>97.058823529411768</c:v>
                </c:pt>
                <c:pt idx="13">
                  <c:v>100</c:v>
                </c:pt>
                <c:pt idx="14">
                  <c:v>100</c:v>
                </c:pt>
                <c:pt idx="15">
                  <c:v>100</c:v>
                </c:pt>
                <c:pt idx="16">
                  <c:v>100</c:v>
                </c:pt>
                <c:pt idx="17">
                  <c:v>100</c:v>
                </c:pt>
                <c:pt idx="18">
                  <c:v>100</c:v>
                </c:pt>
                <c:pt idx="19">
                  <c:v>100</c:v>
                </c:pt>
                <c:pt idx="20">
                  <c:v>78.921568627450981</c:v>
                </c:pt>
                <c:pt idx="21">
                  <c:v>89.705882352941174</c:v>
                </c:pt>
                <c:pt idx="22">
                  <c:v>100</c:v>
                </c:pt>
                <c:pt idx="23">
                  <c:v>100</c:v>
                </c:pt>
                <c:pt idx="24">
                  <c:v>100</c:v>
                </c:pt>
                <c:pt idx="25">
                  <c:v>67.283950617283949</c:v>
                </c:pt>
                <c:pt idx="26">
                  <c:v>98.148148148148152</c:v>
                </c:pt>
                <c:pt idx="27">
                  <c:v>89.349112426035504</c:v>
                </c:pt>
                <c:pt idx="28">
                  <c:v>98.039215686274503</c:v>
                </c:pt>
                <c:pt idx="29">
                  <c:v>79.411764705882348</c:v>
                </c:pt>
                <c:pt idx="30">
                  <c:v>100</c:v>
                </c:pt>
                <c:pt idx="31">
                  <c:v>100</c:v>
                </c:pt>
                <c:pt idx="32">
                  <c:v>72.189349112426044</c:v>
                </c:pt>
                <c:pt idx="33">
                  <c:v>100</c:v>
                </c:pt>
                <c:pt idx="34">
                  <c:v>100</c:v>
                </c:pt>
                <c:pt idx="35">
                  <c:v>100</c:v>
                </c:pt>
                <c:pt idx="36">
                  <c:v>100</c:v>
                </c:pt>
                <c:pt idx="37">
                  <c:v>100</c:v>
                </c:pt>
                <c:pt idx="38">
                  <c:v>100</c:v>
                </c:pt>
                <c:pt idx="39">
                  <c:v>100</c:v>
                </c:pt>
                <c:pt idx="40">
                  <c:v>100</c:v>
                </c:pt>
                <c:pt idx="41">
                  <c:v>100</c:v>
                </c:pt>
                <c:pt idx="42">
                  <c:v>100</c:v>
                </c:pt>
                <c:pt idx="43">
                  <c:v>100</c:v>
                </c:pt>
                <c:pt idx="44">
                  <c:v>100</c:v>
                </c:pt>
                <c:pt idx="45">
                  <c:v>100</c:v>
                </c:pt>
                <c:pt idx="46">
                  <c:v>100</c:v>
                </c:pt>
                <c:pt idx="47">
                  <c:v>100</c:v>
                </c:pt>
                <c:pt idx="48">
                  <c:v>100</c:v>
                </c:pt>
                <c:pt idx="49">
                  <c:v>100</c:v>
                </c:pt>
                <c:pt idx="50">
                  <c:v>100</c:v>
                </c:pt>
                <c:pt idx="51">
                  <c:v>100</c:v>
                </c:pt>
                <c:pt idx="52">
                  <c:v>100</c:v>
                </c:pt>
                <c:pt idx="53">
                  <c:v>100</c:v>
                </c:pt>
                <c:pt idx="54">
                  <c:v>100</c:v>
                </c:pt>
                <c:pt idx="55">
                  <c:v>100</c:v>
                </c:pt>
                <c:pt idx="56">
                  <c:v>100</c:v>
                </c:pt>
                <c:pt idx="57">
                  <c:v>100</c:v>
                </c:pt>
                <c:pt idx="58">
                  <c:v>92.307692307692307</c:v>
                </c:pt>
                <c:pt idx="59">
                  <c:v>99.408284023668642</c:v>
                </c:pt>
                <c:pt idx="60">
                  <c:v>100</c:v>
                </c:pt>
                <c:pt idx="61">
                  <c:v>78.453038674033152</c:v>
                </c:pt>
                <c:pt idx="62">
                  <c:v>100</c:v>
                </c:pt>
                <c:pt idx="63">
                  <c:v>100</c:v>
                </c:pt>
                <c:pt idx="64">
                  <c:v>100</c:v>
                </c:pt>
                <c:pt idx="65">
                  <c:v>100</c:v>
                </c:pt>
                <c:pt idx="66">
                  <c:v>100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92065888"/>
        <c:axId val="1792064256"/>
      </c:barChart>
      <c:catAx>
        <c:axId val="17920658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92064256"/>
        <c:crosses val="autoZero"/>
        <c:auto val="1"/>
        <c:lblAlgn val="ctr"/>
        <c:lblOffset val="100"/>
        <c:noMultiLvlLbl val="0"/>
      </c:catAx>
      <c:valAx>
        <c:axId val="17920642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9206588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solidFill>
          <a:schemeClr val="bg1"/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62" b="0" i="0" u="none" strike="noStrike" kern="1200" spc="0" baseline="0">
                <a:solidFill>
                  <a:srgbClr val="003D62">
                    <a:lumMod val="65000"/>
                    <a:lumOff val="35000"/>
                  </a:srgbClr>
                </a:solidFill>
                <a:latin typeface="+mn-lt"/>
                <a:ea typeface="+mn-ea"/>
                <a:cs typeface="+mn-cs"/>
              </a:defRPr>
            </a:pPr>
            <a:r>
              <a:rPr lang="en-US" sz="1862" b="0" i="0" u="none" strike="noStrike" baseline="0" smtClean="0">
                <a:effectLst/>
              </a:rPr>
              <a:t>𝐶 = 3.5</a:t>
            </a:r>
            <a:endParaRPr lang="en-US" i="1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1862" b="0" i="0" u="none" strike="noStrike" kern="1200" spc="0" baseline="0">
              <a:solidFill>
                <a:srgbClr val="003D62">
                  <a:lumMod val="65000"/>
                  <a:lumOff val="35000"/>
                </a:srgb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True Positif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rgbClr val="FFFF00"/>
              </a:solidFill>
            </a:ln>
            <a:effectLst/>
          </c:spPr>
          <c:invertIfNegative val="0"/>
          <c:cat>
            <c:strRef>
              <c:f>Sheet1!$A$2:$A$68</c:f>
              <c:strCache>
                <c:ptCount val="67"/>
                <c:pt idx="0">
                  <c:v>Movie 1</c:v>
                </c:pt>
                <c:pt idx="1">
                  <c:v>Movie 2</c:v>
                </c:pt>
                <c:pt idx="2">
                  <c:v>Movie 3</c:v>
                </c:pt>
                <c:pt idx="3">
                  <c:v>Movie 4</c:v>
                </c:pt>
                <c:pt idx="4">
                  <c:v>Movie 5</c:v>
                </c:pt>
                <c:pt idx="5">
                  <c:v>Movie 6</c:v>
                </c:pt>
                <c:pt idx="6">
                  <c:v>Movie 7</c:v>
                </c:pt>
                <c:pt idx="7">
                  <c:v>Movie 8</c:v>
                </c:pt>
                <c:pt idx="8">
                  <c:v>Movie 9</c:v>
                </c:pt>
                <c:pt idx="9">
                  <c:v>Movie 10</c:v>
                </c:pt>
                <c:pt idx="10">
                  <c:v>Movie 11</c:v>
                </c:pt>
                <c:pt idx="11">
                  <c:v>Movie 12</c:v>
                </c:pt>
                <c:pt idx="12">
                  <c:v>Movie 13</c:v>
                </c:pt>
                <c:pt idx="13">
                  <c:v>Movie 14</c:v>
                </c:pt>
                <c:pt idx="14">
                  <c:v>Movie 15</c:v>
                </c:pt>
                <c:pt idx="15">
                  <c:v>Movie 16</c:v>
                </c:pt>
                <c:pt idx="16">
                  <c:v>Movie 17</c:v>
                </c:pt>
                <c:pt idx="17">
                  <c:v>Movie 18</c:v>
                </c:pt>
                <c:pt idx="18">
                  <c:v>Movie 19</c:v>
                </c:pt>
                <c:pt idx="19">
                  <c:v>Movie 20</c:v>
                </c:pt>
                <c:pt idx="20">
                  <c:v>Movie 21</c:v>
                </c:pt>
                <c:pt idx="21">
                  <c:v>Movie 22</c:v>
                </c:pt>
                <c:pt idx="22">
                  <c:v>Movie 23</c:v>
                </c:pt>
                <c:pt idx="23">
                  <c:v>Movie 24</c:v>
                </c:pt>
                <c:pt idx="24">
                  <c:v>Movie 25</c:v>
                </c:pt>
                <c:pt idx="25">
                  <c:v>Movie 26</c:v>
                </c:pt>
                <c:pt idx="26">
                  <c:v>Movie 27</c:v>
                </c:pt>
                <c:pt idx="27">
                  <c:v>Movie 28</c:v>
                </c:pt>
                <c:pt idx="28">
                  <c:v>Movie 29</c:v>
                </c:pt>
                <c:pt idx="29">
                  <c:v>Movie 30</c:v>
                </c:pt>
                <c:pt idx="30">
                  <c:v>Movie 31</c:v>
                </c:pt>
                <c:pt idx="31">
                  <c:v>Movie 32</c:v>
                </c:pt>
                <c:pt idx="32">
                  <c:v>Movie 33</c:v>
                </c:pt>
                <c:pt idx="33">
                  <c:v>Movie 34</c:v>
                </c:pt>
                <c:pt idx="34">
                  <c:v>Movie 35</c:v>
                </c:pt>
                <c:pt idx="35">
                  <c:v>Movie 36</c:v>
                </c:pt>
                <c:pt idx="36">
                  <c:v>Movie 37</c:v>
                </c:pt>
                <c:pt idx="37">
                  <c:v>Movie 38</c:v>
                </c:pt>
                <c:pt idx="38">
                  <c:v>Movie 39</c:v>
                </c:pt>
                <c:pt idx="39">
                  <c:v>Movie 40</c:v>
                </c:pt>
                <c:pt idx="40">
                  <c:v>Movie 41</c:v>
                </c:pt>
                <c:pt idx="41">
                  <c:v>Movie 42</c:v>
                </c:pt>
                <c:pt idx="42">
                  <c:v>Movie 43</c:v>
                </c:pt>
                <c:pt idx="43">
                  <c:v>Movie 44</c:v>
                </c:pt>
                <c:pt idx="44">
                  <c:v>Movie 45</c:v>
                </c:pt>
                <c:pt idx="45">
                  <c:v>Movie 46</c:v>
                </c:pt>
                <c:pt idx="46">
                  <c:v>Movie 47</c:v>
                </c:pt>
                <c:pt idx="47">
                  <c:v>Movie 48</c:v>
                </c:pt>
                <c:pt idx="48">
                  <c:v>Movie 49</c:v>
                </c:pt>
                <c:pt idx="49">
                  <c:v>Movie 50</c:v>
                </c:pt>
                <c:pt idx="50">
                  <c:v>Movie 51</c:v>
                </c:pt>
                <c:pt idx="51">
                  <c:v>Movie 52</c:v>
                </c:pt>
                <c:pt idx="52">
                  <c:v>Movie 53</c:v>
                </c:pt>
                <c:pt idx="53">
                  <c:v>Movie 54</c:v>
                </c:pt>
                <c:pt idx="54">
                  <c:v>Movie 55</c:v>
                </c:pt>
                <c:pt idx="55">
                  <c:v>Movie 56</c:v>
                </c:pt>
                <c:pt idx="56">
                  <c:v>Movie 57</c:v>
                </c:pt>
                <c:pt idx="57">
                  <c:v>Movie 58</c:v>
                </c:pt>
                <c:pt idx="58">
                  <c:v>Movie 59</c:v>
                </c:pt>
                <c:pt idx="59">
                  <c:v>Movie 60</c:v>
                </c:pt>
                <c:pt idx="60">
                  <c:v>Movie 61</c:v>
                </c:pt>
                <c:pt idx="61">
                  <c:v>Movie 62</c:v>
                </c:pt>
                <c:pt idx="62">
                  <c:v>Movie 63</c:v>
                </c:pt>
                <c:pt idx="63">
                  <c:v>Movie 64</c:v>
                </c:pt>
                <c:pt idx="64">
                  <c:v>Movie 65</c:v>
                </c:pt>
                <c:pt idx="65">
                  <c:v>Movie 66</c:v>
                </c:pt>
                <c:pt idx="66">
                  <c:v>Movie 67</c:v>
                </c:pt>
              </c:strCache>
            </c:strRef>
          </c:cat>
          <c:val>
            <c:numRef>
              <c:f>Sheet1!$B$2:$B$68</c:f>
              <c:numCache>
                <c:formatCode>0.00</c:formatCode>
                <c:ptCount val="67"/>
                <c:pt idx="0">
                  <c:v>75</c:v>
                </c:pt>
                <c:pt idx="1">
                  <c:v>79.901960784313729</c:v>
                </c:pt>
                <c:pt idx="2">
                  <c:v>85.294117647058826</c:v>
                </c:pt>
                <c:pt idx="3">
                  <c:v>88.725490196078425</c:v>
                </c:pt>
                <c:pt idx="4">
                  <c:v>100</c:v>
                </c:pt>
                <c:pt idx="5">
                  <c:v>100</c:v>
                </c:pt>
                <c:pt idx="6">
                  <c:v>68.686868686868678</c:v>
                </c:pt>
                <c:pt idx="7">
                  <c:v>85.858585858585855</c:v>
                </c:pt>
                <c:pt idx="8">
                  <c:v>100</c:v>
                </c:pt>
                <c:pt idx="9">
                  <c:v>90.865384615384613</c:v>
                </c:pt>
                <c:pt idx="10">
                  <c:v>100</c:v>
                </c:pt>
                <c:pt idx="11">
                  <c:v>99.509803921568633</c:v>
                </c:pt>
                <c:pt idx="12">
                  <c:v>98.529411764705884</c:v>
                </c:pt>
                <c:pt idx="13">
                  <c:v>100</c:v>
                </c:pt>
                <c:pt idx="14">
                  <c:v>100</c:v>
                </c:pt>
                <c:pt idx="15">
                  <c:v>100</c:v>
                </c:pt>
                <c:pt idx="16">
                  <c:v>100</c:v>
                </c:pt>
                <c:pt idx="17">
                  <c:v>100</c:v>
                </c:pt>
                <c:pt idx="18">
                  <c:v>100</c:v>
                </c:pt>
                <c:pt idx="19">
                  <c:v>100</c:v>
                </c:pt>
                <c:pt idx="20">
                  <c:v>79.901960784313729</c:v>
                </c:pt>
                <c:pt idx="21">
                  <c:v>90.686274509803923</c:v>
                </c:pt>
                <c:pt idx="22">
                  <c:v>100</c:v>
                </c:pt>
                <c:pt idx="23">
                  <c:v>100</c:v>
                </c:pt>
                <c:pt idx="24">
                  <c:v>100</c:v>
                </c:pt>
                <c:pt idx="25">
                  <c:v>67.283950617283949</c:v>
                </c:pt>
                <c:pt idx="26">
                  <c:v>98.148148148148152</c:v>
                </c:pt>
                <c:pt idx="27">
                  <c:v>89.349112426035504</c:v>
                </c:pt>
                <c:pt idx="28">
                  <c:v>98.039215686274503</c:v>
                </c:pt>
                <c:pt idx="29">
                  <c:v>79.411764705882348</c:v>
                </c:pt>
                <c:pt idx="30">
                  <c:v>100</c:v>
                </c:pt>
                <c:pt idx="31">
                  <c:v>100</c:v>
                </c:pt>
                <c:pt idx="32">
                  <c:v>74.556213017751489</c:v>
                </c:pt>
                <c:pt idx="33">
                  <c:v>100</c:v>
                </c:pt>
                <c:pt idx="34">
                  <c:v>100</c:v>
                </c:pt>
                <c:pt idx="35">
                  <c:v>100</c:v>
                </c:pt>
                <c:pt idx="36">
                  <c:v>100</c:v>
                </c:pt>
                <c:pt idx="37">
                  <c:v>100</c:v>
                </c:pt>
                <c:pt idx="38">
                  <c:v>100</c:v>
                </c:pt>
                <c:pt idx="39">
                  <c:v>100</c:v>
                </c:pt>
                <c:pt idx="40">
                  <c:v>100</c:v>
                </c:pt>
                <c:pt idx="41">
                  <c:v>100</c:v>
                </c:pt>
                <c:pt idx="42">
                  <c:v>100</c:v>
                </c:pt>
                <c:pt idx="43">
                  <c:v>100</c:v>
                </c:pt>
                <c:pt idx="44">
                  <c:v>100</c:v>
                </c:pt>
                <c:pt idx="45">
                  <c:v>100</c:v>
                </c:pt>
                <c:pt idx="46">
                  <c:v>100</c:v>
                </c:pt>
                <c:pt idx="47">
                  <c:v>100</c:v>
                </c:pt>
                <c:pt idx="48">
                  <c:v>100</c:v>
                </c:pt>
                <c:pt idx="49">
                  <c:v>100</c:v>
                </c:pt>
                <c:pt idx="50">
                  <c:v>100</c:v>
                </c:pt>
                <c:pt idx="51">
                  <c:v>100</c:v>
                </c:pt>
                <c:pt idx="52">
                  <c:v>100</c:v>
                </c:pt>
                <c:pt idx="53">
                  <c:v>100</c:v>
                </c:pt>
                <c:pt idx="54">
                  <c:v>100</c:v>
                </c:pt>
                <c:pt idx="55">
                  <c:v>100</c:v>
                </c:pt>
                <c:pt idx="56">
                  <c:v>100</c:v>
                </c:pt>
                <c:pt idx="57">
                  <c:v>100</c:v>
                </c:pt>
                <c:pt idx="58">
                  <c:v>92.307692307692307</c:v>
                </c:pt>
                <c:pt idx="59">
                  <c:v>98.816568047337284</c:v>
                </c:pt>
                <c:pt idx="60">
                  <c:v>100</c:v>
                </c:pt>
                <c:pt idx="61">
                  <c:v>76.795580110497241</c:v>
                </c:pt>
                <c:pt idx="62">
                  <c:v>100</c:v>
                </c:pt>
                <c:pt idx="63">
                  <c:v>100</c:v>
                </c:pt>
                <c:pt idx="64">
                  <c:v>100</c:v>
                </c:pt>
                <c:pt idx="65">
                  <c:v>100</c:v>
                </c:pt>
                <c:pt idx="66">
                  <c:v>100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92076768"/>
        <c:axId val="1792066432"/>
      </c:barChart>
      <c:catAx>
        <c:axId val="17920767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92066432"/>
        <c:crosses val="autoZero"/>
        <c:auto val="1"/>
        <c:lblAlgn val="ctr"/>
        <c:lblOffset val="100"/>
        <c:noMultiLvlLbl val="0"/>
      </c:catAx>
      <c:valAx>
        <c:axId val="17920664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9207676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solidFill>
          <a:schemeClr val="bg1"/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62" b="0" i="0" u="none" strike="noStrike" kern="1200" spc="0" baseline="0">
                <a:solidFill>
                  <a:srgbClr val="003D62">
                    <a:lumMod val="65000"/>
                    <a:lumOff val="35000"/>
                  </a:srgbClr>
                </a:solidFill>
                <a:latin typeface="+mn-lt"/>
                <a:ea typeface="+mn-ea"/>
                <a:cs typeface="+mn-cs"/>
              </a:defRPr>
            </a:pPr>
            <a:r>
              <a:rPr lang="en-US" sz="1862" b="0" i="0" u="none" strike="noStrike" baseline="0" smtClean="0">
                <a:effectLst/>
              </a:rPr>
              <a:t>𝐶 = 5</a:t>
            </a:r>
            <a:endParaRPr lang="en-US" i="1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1862" b="0" i="0" u="none" strike="noStrike" kern="1200" spc="0" baseline="0">
              <a:solidFill>
                <a:srgbClr val="003D62">
                  <a:lumMod val="65000"/>
                  <a:lumOff val="35000"/>
                </a:srgb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True Positif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rgbClr val="FFFF00"/>
              </a:solidFill>
            </a:ln>
            <a:effectLst/>
          </c:spPr>
          <c:invertIfNegative val="0"/>
          <c:cat>
            <c:strRef>
              <c:f>Sheet1!$A$2:$A$68</c:f>
              <c:strCache>
                <c:ptCount val="67"/>
                <c:pt idx="0">
                  <c:v>Movie 1</c:v>
                </c:pt>
                <c:pt idx="1">
                  <c:v>Movie 2</c:v>
                </c:pt>
                <c:pt idx="2">
                  <c:v>Movie 3</c:v>
                </c:pt>
                <c:pt idx="3">
                  <c:v>Movie 4</c:v>
                </c:pt>
                <c:pt idx="4">
                  <c:v>Movie 5</c:v>
                </c:pt>
                <c:pt idx="5">
                  <c:v>Movie 6</c:v>
                </c:pt>
                <c:pt idx="6">
                  <c:v>Movie 7</c:v>
                </c:pt>
                <c:pt idx="7">
                  <c:v>Movie 8</c:v>
                </c:pt>
                <c:pt idx="8">
                  <c:v>Movie 9</c:v>
                </c:pt>
                <c:pt idx="9">
                  <c:v>Movie 10</c:v>
                </c:pt>
                <c:pt idx="10">
                  <c:v>Movie 11</c:v>
                </c:pt>
                <c:pt idx="11">
                  <c:v>Movie 12</c:v>
                </c:pt>
                <c:pt idx="12">
                  <c:v>Movie 13</c:v>
                </c:pt>
                <c:pt idx="13">
                  <c:v>Movie 14</c:v>
                </c:pt>
                <c:pt idx="14">
                  <c:v>Movie 15</c:v>
                </c:pt>
                <c:pt idx="15">
                  <c:v>Movie 16</c:v>
                </c:pt>
                <c:pt idx="16">
                  <c:v>Movie 17</c:v>
                </c:pt>
                <c:pt idx="17">
                  <c:v>Movie 18</c:v>
                </c:pt>
                <c:pt idx="18">
                  <c:v>Movie 19</c:v>
                </c:pt>
                <c:pt idx="19">
                  <c:v>Movie 20</c:v>
                </c:pt>
                <c:pt idx="20">
                  <c:v>Movie 21</c:v>
                </c:pt>
                <c:pt idx="21">
                  <c:v>Movie 22</c:v>
                </c:pt>
                <c:pt idx="22">
                  <c:v>Movie 23</c:v>
                </c:pt>
                <c:pt idx="23">
                  <c:v>Movie 24</c:v>
                </c:pt>
                <c:pt idx="24">
                  <c:v>Movie 25</c:v>
                </c:pt>
                <c:pt idx="25">
                  <c:v>Movie 26</c:v>
                </c:pt>
                <c:pt idx="26">
                  <c:v>Movie 27</c:v>
                </c:pt>
                <c:pt idx="27">
                  <c:v>Movie 28</c:v>
                </c:pt>
                <c:pt idx="28">
                  <c:v>Movie 29</c:v>
                </c:pt>
                <c:pt idx="29">
                  <c:v>Movie 30</c:v>
                </c:pt>
                <c:pt idx="30">
                  <c:v>Movie 31</c:v>
                </c:pt>
                <c:pt idx="31">
                  <c:v>Movie 32</c:v>
                </c:pt>
                <c:pt idx="32">
                  <c:v>Movie 33</c:v>
                </c:pt>
                <c:pt idx="33">
                  <c:v>Movie 34</c:v>
                </c:pt>
                <c:pt idx="34">
                  <c:v>Movie 35</c:v>
                </c:pt>
                <c:pt idx="35">
                  <c:v>Movie 36</c:v>
                </c:pt>
                <c:pt idx="36">
                  <c:v>Movie 37</c:v>
                </c:pt>
                <c:pt idx="37">
                  <c:v>Movie 38</c:v>
                </c:pt>
                <c:pt idx="38">
                  <c:v>Movie 39</c:v>
                </c:pt>
                <c:pt idx="39">
                  <c:v>Movie 40</c:v>
                </c:pt>
                <c:pt idx="40">
                  <c:v>Movie 41</c:v>
                </c:pt>
                <c:pt idx="41">
                  <c:v>Movie 42</c:v>
                </c:pt>
                <c:pt idx="42">
                  <c:v>Movie 43</c:v>
                </c:pt>
                <c:pt idx="43">
                  <c:v>Movie 44</c:v>
                </c:pt>
                <c:pt idx="44">
                  <c:v>Movie 45</c:v>
                </c:pt>
                <c:pt idx="45">
                  <c:v>Movie 46</c:v>
                </c:pt>
                <c:pt idx="46">
                  <c:v>Movie 47</c:v>
                </c:pt>
                <c:pt idx="47">
                  <c:v>Movie 48</c:v>
                </c:pt>
                <c:pt idx="48">
                  <c:v>Movie 49</c:v>
                </c:pt>
                <c:pt idx="49">
                  <c:v>Movie 50</c:v>
                </c:pt>
                <c:pt idx="50">
                  <c:v>Movie 51</c:v>
                </c:pt>
                <c:pt idx="51">
                  <c:v>Movie 52</c:v>
                </c:pt>
                <c:pt idx="52">
                  <c:v>Movie 53</c:v>
                </c:pt>
                <c:pt idx="53">
                  <c:v>Movie 54</c:v>
                </c:pt>
                <c:pt idx="54">
                  <c:v>Movie 55</c:v>
                </c:pt>
                <c:pt idx="55">
                  <c:v>Movie 56</c:v>
                </c:pt>
                <c:pt idx="56">
                  <c:v>Movie 57</c:v>
                </c:pt>
                <c:pt idx="57">
                  <c:v>Movie 58</c:v>
                </c:pt>
                <c:pt idx="58">
                  <c:v>Movie 59</c:v>
                </c:pt>
                <c:pt idx="59">
                  <c:v>Movie 60</c:v>
                </c:pt>
                <c:pt idx="60">
                  <c:v>Movie 61</c:v>
                </c:pt>
                <c:pt idx="61">
                  <c:v>Movie 62</c:v>
                </c:pt>
                <c:pt idx="62">
                  <c:v>Movie 63</c:v>
                </c:pt>
                <c:pt idx="63">
                  <c:v>Movie 64</c:v>
                </c:pt>
                <c:pt idx="64">
                  <c:v>Movie 65</c:v>
                </c:pt>
                <c:pt idx="65">
                  <c:v>Movie 66</c:v>
                </c:pt>
                <c:pt idx="66">
                  <c:v>Movie 67</c:v>
                </c:pt>
              </c:strCache>
            </c:strRef>
          </c:cat>
          <c:val>
            <c:numRef>
              <c:f>Sheet1!$B$2:$B$68</c:f>
              <c:numCache>
                <c:formatCode>0.00</c:formatCode>
                <c:ptCount val="67"/>
                <c:pt idx="0">
                  <c:v>78.125</c:v>
                </c:pt>
                <c:pt idx="1">
                  <c:v>79.901960784313729</c:v>
                </c:pt>
                <c:pt idx="2">
                  <c:v>85.294117647058826</c:v>
                </c:pt>
                <c:pt idx="3">
                  <c:v>88.725490196078425</c:v>
                </c:pt>
                <c:pt idx="4">
                  <c:v>100</c:v>
                </c:pt>
                <c:pt idx="5">
                  <c:v>100</c:v>
                </c:pt>
                <c:pt idx="6">
                  <c:v>70.707070707070713</c:v>
                </c:pt>
                <c:pt idx="7">
                  <c:v>85.858585858585855</c:v>
                </c:pt>
                <c:pt idx="8">
                  <c:v>100</c:v>
                </c:pt>
                <c:pt idx="9">
                  <c:v>91.34615384615384</c:v>
                </c:pt>
                <c:pt idx="10">
                  <c:v>100</c:v>
                </c:pt>
                <c:pt idx="11">
                  <c:v>99.509803921568633</c:v>
                </c:pt>
                <c:pt idx="12">
                  <c:v>99.019607843137265</c:v>
                </c:pt>
                <c:pt idx="13">
                  <c:v>100</c:v>
                </c:pt>
                <c:pt idx="14">
                  <c:v>100</c:v>
                </c:pt>
                <c:pt idx="15">
                  <c:v>100</c:v>
                </c:pt>
                <c:pt idx="16">
                  <c:v>100</c:v>
                </c:pt>
                <c:pt idx="17">
                  <c:v>100</c:v>
                </c:pt>
                <c:pt idx="18">
                  <c:v>100</c:v>
                </c:pt>
                <c:pt idx="19">
                  <c:v>100</c:v>
                </c:pt>
                <c:pt idx="20">
                  <c:v>79.901960784313729</c:v>
                </c:pt>
                <c:pt idx="21">
                  <c:v>90.686274509803923</c:v>
                </c:pt>
                <c:pt idx="22">
                  <c:v>100</c:v>
                </c:pt>
                <c:pt idx="23">
                  <c:v>100</c:v>
                </c:pt>
                <c:pt idx="24">
                  <c:v>100</c:v>
                </c:pt>
                <c:pt idx="25">
                  <c:v>67.283950617283949</c:v>
                </c:pt>
                <c:pt idx="26">
                  <c:v>98.148148148148152</c:v>
                </c:pt>
                <c:pt idx="27">
                  <c:v>89.349112426035504</c:v>
                </c:pt>
                <c:pt idx="28">
                  <c:v>98.039215686274503</c:v>
                </c:pt>
                <c:pt idx="29">
                  <c:v>79.411764705882348</c:v>
                </c:pt>
                <c:pt idx="30">
                  <c:v>100</c:v>
                </c:pt>
                <c:pt idx="31">
                  <c:v>100</c:v>
                </c:pt>
                <c:pt idx="32">
                  <c:v>74.556213017751489</c:v>
                </c:pt>
                <c:pt idx="33">
                  <c:v>100</c:v>
                </c:pt>
                <c:pt idx="34">
                  <c:v>100</c:v>
                </c:pt>
                <c:pt idx="35">
                  <c:v>100</c:v>
                </c:pt>
                <c:pt idx="36">
                  <c:v>100</c:v>
                </c:pt>
                <c:pt idx="37">
                  <c:v>100</c:v>
                </c:pt>
                <c:pt idx="38">
                  <c:v>100</c:v>
                </c:pt>
                <c:pt idx="39">
                  <c:v>100</c:v>
                </c:pt>
                <c:pt idx="40">
                  <c:v>100</c:v>
                </c:pt>
                <c:pt idx="41">
                  <c:v>100</c:v>
                </c:pt>
                <c:pt idx="42">
                  <c:v>100</c:v>
                </c:pt>
                <c:pt idx="43">
                  <c:v>100</c:v>
                </c:pt>
                <c:pt idx="44">
                  <c:v>100</c:v>
                </c:pt>
                <c:pt idx="45">
                  <c:v>100</c:v>
                </c:pt>
                <c:pt idx="46">
                  <c:v>100</c:v>
                </c:pt>
                <c:pt idx="47">
                  <c:v>100</c:v>
                </c:pt>
                <c:pt idx="48">
                  <c:v>100</c:v>
                </c:pt>
                <c:pt idx="49">
                  <c:v>100</c:v>
                </c:pt>
                <c:pt idx="50">
                  <c:v>100</c:v>
                </c:pt>
                <c:pt idx="51">
                  <c:v>100</c:v>
                </c:pt>
                <c:pt idx="52">
                  <c:v>100</c:v>
                </c:pt>
                <c:pt idx="53">
                  <c:v>100</c:v>
                </c:pt>
                <c:pt idx="54">
                  <c:v>100</c:v>
                </c:pt>
                <c:pt idx="55">
                  <c:v>100</c:v>
                </c:pt>
                <c:pt idx="56">
                  <c:v>100</c:v>
                </c:pt>
                <c:pt idx="57">
                  <c:v>100</c:v>
                </c:pt>
                <c:pt idx="58">
                  <c:v>92.307692307692307</c:v>
                </c:pt>
                <c:pt idx="59">
                  <c:v>99.408284023668642</c:v>
                </c:pt>
                <c:pt idx="60">
                  <c:v>100</c:v>
                </c:pt>
                <c:pt idx="61">
                  <c:v>75.690607734806633</c:v>
                </c:pt>
                <c:pt idx="62">
                  <c:v>100</c:v>
                </c:pt>
                <c:pt idx="63">
                  <c:v>100</c:v>
                </c:pt>
                <c:pt idx="64">
                  <c:v>100</c:v>
                </c:pt>
                <c:pt idx="65">
                  <c:v>100</c:v>
                </c:pt>
                <c:pt idx="66">
                  <c:v>100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92073504"/>
        <c:axId val="1827176768"/>
      </c:barChart>
      <c:catAx>
        <c:axId val="17920735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27176768"/>
        <c:crosses val="autoZero"/>
        <c:auto val="1"/>
        <c:lblAlgn val="ctr"/>
        <c:lblOffset val="100"/>
        <c:noMultiLvlLbl val="0"/>
      </c:catAx>
      <c:valAx>
        <c:axId val="18271767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9207350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solidFill>
          <a:schemeClr val="bg1"/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62" b="0" i="0" u="none" strike="noStrike" kern="1200" spc="0" baseline="0">
                <a:solidFill>
                  <a:srgbClr val="003D62">
                    <a:lumMod val="65000"/>
                    <a:lumOff val="35000"/>
                  </a:srgbClr>
                </a:solidFill>
                <a:latin typeface="+mn-lt"/>
                <a:ea typeface="+mn-ea"/>
                <a:cs typeface="+mn-cs"/>
              </a:defRPr>
            </a:pPr>
            <a:r>
              <a:rPr lang="en-US" sz="1862" b="0" i="0" u="none" strike="noStrike" baseline="0" smtClean="0">
                <a:effectLst/>
              </a:rPr>
              <a:t>𝐶 = 7</a:t>
            </a:r>
            <a:endParaRPr lang="en-US" i="1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1862" b="0" i="0" u="none" strike="noStrike" kern="1200" spc="0" baseline="0">
              <a:solidFill>
                <a:srgbClr val="003D62">
                  <a:lumMod val="65000"/>
                  <a:lumOff val="35000"/>
                </a:srgb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True Positif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rgbClr val="FFFF00"/>
              </a:solidFill>
            </a:ln>
            <a:effectLst/>
          </c:spPr>
          <c:invertIfNegative val="0"/>
          <c:cat>
            <c:strRef>
              <c:f>Sheet1!$A$2:$A$68</c:f>
              <c:strCache>
                <c:ptCount val="67"/>
                <c:pt idx="0">
                  <c:v>Movie 1</c:v>
                </c:pt>
                <c:pt idx="1">
                  <c:v>Movie 2</c:v>
                </c:pt>
                <c:pt idx="2">
                  <c:v>Movie 3</c:v>
                </c:pt>
                <c:pt idx="3">
                  <c:v>Movie 4</c:v>
                </c:pt>
                <c:pt idx="4">
                  <c:v>Movie 5</c:v>
                </c:pt>
                <c:pt idx="5">
                  <c:v>Movie 6</c:v>
                </c:pt>
                <c:pt idx="6">
                  <c:v>Movie 7</c:v>
                </c:pt>
                <c:pt idx="7">
                  <c:v>Movie 8</c:v>
                </c:pt>
                <c:pt idx="8">
                  <c:v>Movie 9</c:v>
                </c:pt>
                <c:pt idx="9">
                  <c:v>Movie 10</c:v>
                </c:pt>
                <c:pt idx="10">
                  <c:v>Movie 11</c:v>
                </c:pt>
                <c:pt idx="11">
                  <c:v>Movie 12</c:v>
                </c:pt>
                <c:pt idx="12">
                  <c:v>Movie 13</c:v>
                </c:pt>
                <c:pt idx="13">
                  <c:v>Movie 14</c:v>
                </c:pt>
                <c:pt idx="14">
                  <c:v>Movie 15</c:v>
                </c:pt>
                <c:pt idx="15">
                  <c:v>Movie 16</c:v>
                </c:pt>
                <c:pt idx="16">
                  <c:v>Movie 17</c:v>
                </c:pt>
                <c:pt idx="17">
                  <c:v>Movie 18</c:v>
                </c:pt>
                <c:pt idx="18">
                  <c:v>Movie 19</c:v>
                </c:pt>
                <c:pt idx="19">
                  <c:v>Movie 20</c:v>
                </c:pt>
                <c:pt idx="20">
                  <c:v>Movie 21</c:v>
                </c:pt>
                <c:pt idx="21">
                  <c:v>Movie 22</c:v>
                </c:pt>
                <c:pt idx="22">
                  <c:v>Movie 23</c:v>
                </c:pt>
                <c:pt idx="23">
                  <c:v>Movie 24</c:v>
                </c:pt>
                <c:pt idx="24">
                  <c:v>Movie 25</c:v>
                </c:pt>
                <c:pt idx="25">
                  <c:v>Movie 26</c:v>
                </c:pt>
                <c:pt idx="26">
                  <c:v>Movie 27</c:v>
                </c:pt>
                <c:pt idx="27">
                  <c:v>Movie 28</c:v>
                </c:pt>
                <c:pt idx="28">
                  <c:v>Movie 29</c:v>
                </c:pt>
                <c:pt idx="29">
                  <c:v>Movie 30</c:v>
                </c:pt>
                <c:pt idx="30">
                  <c:v>Movie 31</c:v>
                </c:pt>
                <c:pt idx="31">
                  <c:v>Movie 32</c:v>
                </c:pt>
                <c:pt idx="32">
                  <c:v>Movie 33</c:v>
                </c:pt>
                <c:pt idx="33">
                  <c:v>Movie 34</c:v>
                </c:pt>
                <c:pt idx="34">
                  <c:v>Movie 35</c:v>
                </c:pt>
                <c:pt idx="35">
                  <c:v>Movie 36</c:v>
                </c:pt>
                <c:pt idx="36">
                  <c:v>Movie 37</c:v>
                </c:pt>
                <c:pt idx="37">
                  <c:v>Movie 38</c:v>
                </c:pt>
                <c:pt idx="38">
                  <c:v>Movie 39</c:v>
                </c:pt>
                <c:pt idx="39">
                  <c:v>Movie 40</c:v>
                </c:pt>
                <c:pt idx="40">
                  <c:v>Movie 41</c:v>
                </c:pt>
                <c:pt idx="41">
                  <c:v>Movie 42</c:v>
                </c:pt>
                <c:pt idx="42">
                  <c:v>Movie 43</c:v>
                </c:pt>
                <c:pt idx="43">
                  <c:v>Movie 44</c:v>
                </c:pt>
                <c:pt idx="44">
                  <c:v>Movie 45</c:v>
                </c:pt>
                <c:pt idx="45">
                  <c:v>Movie 46</c:v>
                </c:pt>
                <c:pt idx="46">
                  <c:v>Movie 47</c:v>
                </c:pt>
                <c:pt idx="47">
                  <c:v>Movie 48</c:v>
                </c:pt>
                <c:pt idx="48">
                  <c:v>Movie 49</c:v>
                </c:pt>
                <c:pt idx="49">
                  <c:v>Movie 50</c:v>
                </c:pt>
                <c:pt idx="50">
                  <c:v>Movie 51</c:v>
                </c:pt>
                <c:pt idx="51">
                  <c:v>Movie 52</c:v>
                </c:pt>
                <c:pt idx="52">
                  <c:v>Movie 53</c:v>
                </c:pt>
                <c:pt idx="53">
                  <c:v>Movie 54</c:v>
                </c:pt>
                <c:pt idx="54">
                  <c:v>Movie 55</c:v>
                </c:pt>
                <c:pt idx="55">
                  <c:v>Movie 56</c:v>
                </c:pt>
                <c:pt idx="56">
                  <c:v>Movie 57</c:v>
                </c:pt>
                <c:pt idx="57">
                  <c:v>Movie 58</c:v>
                </c:pt>
                <c:pt idx="58">
                  <c:v>Movie 59</c:v>
                </c:pt>
                <c:pt idx="59">
                  <c:v>Movie 60</c:v>
                </c:pt>
                <c:pt idx="60">
                  <c:v>Movie 61</c:v>
                </c:pt>
                <c:pt idx="61">
                  <c:v>Movie 62</c:v>
                </c:pt>
                <c:pt idx="62">
                  <c:v>Movie 63</c:v>
                </c:pt>
                <c:pt idx="63">
                  <c:v>Movie 64</c:v>
                </c:pt>
                <c:pt idx="64">
                  <c:v>Movie 65</c:v>
                </c:pt>
                <c:pt idx="65">
                  <c:v>Movie 66</c:v>
                </c:pt>
                <c:pt idx="66">
                  <c:v>Movie 67</c:v>
                </c:pt>
              </c:strCache>
            </c:strRef>
          </c:cat>
          <c:val>
            <c:numRef>
              <c:f>Sheet1!$B$2:$B$68</c:f>
              <c:numCache>
                <c:formatCode>0.00</c:formatCode>
                <c:ptCount val="67"/>
                <c:pt idx="0">
                  <c:v>82.8125</c:v>
                </c:pt>
                <c:pt idx="1">
                  <c:v>79.411764705882348</c:v>
                </c:pt>
                <c:pt idx="2">
                  <c:v>85.294117647058826</c:v>
                </c:pt>
                <c:pt idx="3">
                  <c:v>89.705882352941174</c:v>
                </c:pt>
                <c:pt idx="4">
                  <c:v>100</c:v>
                </c:pt>
                <c:pt idx="5">
                  <c:v>100</c:v>
                </c:pt>
                <c:pt idx="6">
                  <c:v>70.707070707070713</c:v>
                </c:pt>
                <c:pt idx="7">
                  <c:v>86.868686868686879</c:v>
                </c:pt>
                <c:pt idx="8">
                  <c:v>100</c:v>
                </c:pt>
                <c:pt idx="9">
                  <c:v>91.34615384615384</c:v>
                </c:pt>
                <c:pt idx="10">
                  <c:v>100</c:v>
                </c:pt>
                <c:pt idx="11">
                  <c:v>99.509803921568633</c:v>
                </c:pt>
                <c:pt idx="12">
                  <c:v>99.019607843137265</c:v>
                </c:pt>
                <c:pt idx="13">
                  <c:v>100</c:v>
                </c:pt>
                <c:pt idx="14">
                  <c:v>100</c:v>
                </c:pt>
                <c:pt idx="15">
                  <c:v>100</c:v>
                </c:pt>
                <c:pt idx="16">
                  <c:v>100</c:v>
                </c:pt>
                <c:pt idx="17">
                  <c:v>100</c:v>
                </c:pt>
                <c:pt idx="18">
                  <c:v>100</c:v>
                </c:pt>
                <c:pt idx="19">
                  <c:v>100</c:v>
                </c:pt>
                <c:pt idx="20">
                  <c:v>80.392156862745097</c:v>
                </c:pt>
                <c:pt idx="21">
                  <c:v>90.686274509803923</c:v>
                </c:pt>
                <c:pt idx="22">
                  <c:v>100</c:v>
                </c:pt>
                <c:pt idx="23">
                  <c:v>100</c:v>
                </c:pt>
                <c:pt idx="24">
                  <c:v>100</c:v>
                </c:pt>
                <c:pt idx="25">
                  <c:v>67.283950617283949</c:v>
                </c:pt>
                <c:pt idx="26">
                  <c:v>98.148148148148152</c:v>
                </c:pt>
                <c:pt idx="27">
                  <c:v>89.349112426035504</c:v>
                </c:pt>
                <c:pt idx="28">
                  <c:v>98.039215686274503</c:v>
                </c:pt>
                <c:pt idx="29">
                  <c:v>79.411764705882348</c:v>
                </c:pt>
                <c:pt idx="30">
                  <c:v>100</c:v>
                </c:pt>
                <c:pt idx="31">
                  <c:v>100</c:v>
                </c:pt>
                <c:pt idx="32">
                  <c:v>73.372781065088759</c:v>
                </c:pt>
                <c:pt idx="33">
                  <c:v>100</c:v>
                </c:pt>
                <c:pt idx="34">
                  <c:v>100</c:v>
                </c:pt>
                <c:pt idx="35">
                  <c:v>100</c:v>
                </c:pt>
                <c:pt idx="36">
                  <c:v>100</c:v>
                </c:pt>
                <c:pt idx="37">
                  <c:v>100</c:v>
                </c:pt>
                <c:pt idx="38">
                  <c:v>100</c:v>
                </c:pt>
                <c:pt idx="39">
                  <c:v>100</c:v>
                </c:pt>
                <c:pt idx="40">
                  <c:v>100</c:v>
                </c:pt>
                <c:pt idx="41">
                  <c:v>100</c:v>
                </c:pt>
                <c:pt idx="42">
                  <c:v>100</c:v>
                </c:pt>
                <c:pt idx="43">
                  <c:v>100</c:v>
                </c:pt>
                <c:pt idx="44">
                  <c:v>100</c:v>
                </c:pt>
                <c:pt idx="45">
                  <c:v>100</c:v>
                </c:pt>
                <c:pt idx="46">
                  <c:v>100</c:v>
                </c:pt>
                <c:pt idx="47">
                  <c:v>100</c:v>
                </c:pt>
                <c:pt idx="48">
                  <c:v>100</c:v>
                </c:pt>
                <c:pt idx="49">
                  <c:v>100</c:v>
                </c:pt>
                <c:pt idx="50">
                  <c:v>100</c:v>
                </c:pt>
                <c:pt idx="51">
                  <c:v>100</c:v>
                </c:pt>
                <c:pt idx="52">
                  <c:v>100</c:v>
                </c:pt>
                <c:pt idx="53">
                  <c:v>100</c:v>
                </c:pt>
                <c:pt idx="54">
                  <c:v>100</c:v>
                </c:pt>
                <c:pt idx="55">
                  <c:v>100</c:v>
                </c:pt>
                <c:pt idx="56">
                  <c:v>100</c:v>
                </c:pt>
                <c:pt idx="57">
                  <c:v>100</c:v>
                </c:pt>
                <c:pt idx="58">
                  <c:v>92.307692307692307</c:v>
                </c:pt>
                <c:pt idx="59">
                  <c:v>99.408284023668642</c:v>
                </c:pt>
                <c:pt idx="60">
                  <c:v>100</c:v>
                </c:pt>
                <c:pt idx="61">
                  <c:v>76.243093922651937</c:v>
                </c:pt>
                <c:pt idx="62">
                  <c:v>100</c:v>
                </c:pt>
                <c:pt idx="63">
                  <c:v>100</c:v>
                </c:pt>
                <c:pt idx="64">
                  <c:v>100</c:v>
                </c:pt>
                <c:pt idx="65">
                  <c:v>100</c:v>
                </c:pt>
                <c:pt idx="66">
                  <c:v>100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827173504"/>
        <c:axId val="1827149024"/>
      </c:barChart>
      <c:catAx>
        <c:axId val="18271735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27149024"/>
        <c:crosses val="autoZero"/>
        <c:auto val="1"/>
        <c:lblAlgn val="ctr"/>
        <c:lblOffset val="100"/>
        <c:noMultiLvlLbl val="0"/>
      </c:catAx>
      <c:valAx>
        <c:axId val="18271490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2717350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solidFill>
          <a:schemeClr val="bg1"/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62" b="0" i="0" u="none" strike="noStrike" kern="1200" spc="0" baseline="0">
                <a:solidFill>
                  <a:srgbClr val="003D62">
                    <a:lumMod val="65000"/>
                    <a:lumOff val="35000"/>
                  </a:srgbClr>
                </a:solidFill>
                <a:latin typeface="+mn-lt"/>
                <a:ea typeface="+mn-ea"/>
                <a:cs typeface="+mn-cs"/>
              </a:defRPr>
            </a:pPr>
            <a:r>
              <a:rPr lang="en-US" sz="1862" b="0" i="0" u="none" strike="noStrike" baseline="0" smtClean="0">
                <a:effectLst/>
              </a:rPr>
              <a:t>Kernel = </a:t>
            </a:r>
            <a:r>
              <a:rPr lang="en-US" sz="1862" b="0" i="1" u="none" strike="noStrike" baseline="0" smtClean="0">
                <a:effectLst/>
              </a:rPr>
              <a:t>Polynomial 2</a:t>
            </a:r>
            <a:endParaRPr lang="en-US" i="1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1862" b="0" i="0" u="none" strike="noStrike" kern="1200" spc="0" baseline="0">
              <a:solidFill>
                <a:srgbClr val="003D62">
                  <a:lumMod val="65000"/>
                  <a:lumOff val="35000"/>
                </a:srgb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True Positif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rgbClr val="FFFF00"/>
              </a:solidFill>
            </a:ln>
            <a:effectLst/>
          </c:spPr>
          <c:invertIfNegative val="0"/>
          <c:cat>
            <c:strRef>
              <c:f>Sheet1!$A$2:$A$68</c:f>
              <c:strCache>
                <c:ptCount val="67"/>
                <c:pt idx="0">
                  <c:v>Movie 1</c:v>
                </c:pt>
                <c:pt idx="1">
                  <c:v>Movie 2</c:v>
                </c:pt>
                <c:pt idx="2">
                  <c:v>Movie 3</c:v>
                </c:pt>
                <c:pt idx="3">
                  <c:v>Movie 4</c:v>
                </c:pt>
                <c:pt idx="4">
                  <c:v>Movie 5</c:v>
                </c:pt>
                <c:pt idx="5">
                  <c:v>Movie 6</c:v>
                </c:pt>
                <c:pt idx="6">
                  <c:v>Movie 7</c:v>
                </c:pt>
                <c:pt idx="7">
                  <c:v>Movie 8</c:v>
                </c:pt>
                <c:pt idx="8">
                  <c:v>Movie 9</c:v>
                </c:pt>
                <c:pt idx="9">
                  <c:v>Movie 10</c:v>
                </c:pt>
                <c:pt idx="10">
                  <c:v>Movie 11</c:v>
                </c:pt>
                <c:pt idx="11">
                  <c:v>Movie 12</c:v>
                </c:pt>
                <c:pt idx="12">
                  <c:v>Movie 13</c:v>
                </c:pt>
                <c:pt idx="13">
                  <c:v>Movie 14</c:v>
                </c:pt>
                <c:pt idx="14">
                  <c:v>Movie 15</c:v>
                </c:pt>
                <c:pt idx="15">
                  <c:v>Movie 16</c:v>
                </c:pt>
                <c:pt idx="16">
                  <c:v>Movie 17</c:v>
                </c:pt>
                <c:pt idx="17">
                  <c:v>Movie 18</c:v>
                </c:pt>
                <c:pt idx="18">
                  <c:v>Movie 19</c:v>
                </c:pt>
                <c:pt idx="19">
                  <c:v>Movie 20</c:v>
                </c:pt>
                <c:pt idx="20">
                  <c:v>Movie 21</c:v>
                </c:pt>
                <c:pt idx="21">
                  <c:v>Movie 22</c:v>
                </c:pt>
                <c:pt idx="22">
                  <c:v>Movie 23</c:v>
                </c:pt>
                <c:pt idx="23">
                  <c:v>Movie 24</c:v>
                </c:pt>
                <c:pt idx="24">
                  <c:v>Movie 25</c:v>
                </c:pt>
                <c:pt idx="25">
                  <c:v>Movie 26</c:v>
                </c:pt>
                <c:pt idx="26">
                  <c:v>Movie 27</c:v>
                </c:pt>
                <c:pt idx="27">
                  <c:v>Movie 28</c:v>
                </c:pt>
                <c:pt idx="28">
                  <c:v>Movie 29</c:v>
                </c:pt>
                <c:pt idx="29">
                  <c:v>Movie 30</c:v>
                </c:pt>
                <c:pt idx="30">
                  <c:v>Movie 31</c:v>
                </c:pt>
                <c:pt idx="31">
                  <c:v>Movie 32</c:v>
                </c:pt>
                <c:pt idx="32">
                  <c:v>Movie 33</c:v>
                </c:pt>
                <c:pt idx="33">
                  <c:v>Movie 34</c:v>
                </c:pt>
                <c:pt idx="34">
                  <c:v>Movie 35</c:v>
                </c:pt>
                <c:pt idx="35">
                  <c:v>Movie 36</c:v>
                </c:pt>
                <c:pt idx="36">
                  <c:v>Movie 37</c:v>
                </c:pt>
                <c:pt idx="37">
                  <c:v>Movie 38</c:v>
                </c:pt>
                <c:pt idx="38">
                  <c:v>Movie 39</c:v>
                </c:pt>
                <c:pt idx="39">
                  <c:v>Movie 40</c:v>
                </c:pt>
                <c:pt idx="40">
                  <c:v>Movie 41</c:v>
                </c:pt>
                <c:pt idx="41">
                  <c:v>Movie 42</c:v>
                </c:pt>
                <c:pt idx="42">
                  <c:v>Movie 43</c:v>
                </c:pt>
                <c:pt idx="43">
                  <c:v>Movie 44</c:v>
                </c:pt>
                <c:pt idx="44">
                  <c:v>Movie 45</c:v>
                </c:pt>
                <c:pt idx="45">
                  <c:v>Movie 46</c:v>
                </c:pt>
                <c:pt idx="46">
                  <c:v>Movie 47</c:v>
                </c:pt>
                <c:pt idx="47">
                  <c:v>Movie 48</c:v>
                </c:pt>
                <c:pt idx="48">
                  <c:v>Movie 49</c:v>
                </c:pt>
                <c:pt idx="49">
                  <c:v>Movie 50</c:v>
                </c:pt>
                <c:pt idx="50">
                  <c:v>Movie 51</c:v>
                </c:pt>
                <c:pt idx="51">
                  <c:v>Movie 52</c:v>
                </c:pt>
                <c:pt idx="52">
                  <c:v>Movie 53</c:v>
                </c:pt>
                <c:pt idx="53">
                  <c:v>Movie 54</c:v>
                </c:pt>
                <c:pt idx="54">
                  <c:v>Movie 55</c:v>
                </c:pt>
                <c:pt idx="55">
                  <c:v>Movie 56</c:v>
                </c:pt>
                <c:pt idx="56">
                  <c:v>Movie 57</c:v>
                </c:pt>
                <c:pt idx="57">
                  <c:v>Movie 58</c:v>
                </c:pt>
                <c:pt idx="58">
                  <c:v>Movie 59</c:v>
                </c:pt>
                <c:pt idx="59">
                  <c:v>Movie 60</c:v>
                </c:pt>
                <c:pt idx="60">
                  <c:v>Movie 61</c:v>
                </c:pt>
                <c:pt idx="61">
                  <c:v>Movie 62</c:v>
                </c:pt>
                <c:pt idx="62">
                  <c:v>Movie 63</c:v>
                </c:pt>
                <c:pt idx="63">
                  <c:v>Movie 64</c:v>
                </c:pt>
                <c:pt idx="64">
                  <c:v>Movie 65</c:v>
                </c:pt>
                <c:pt idx="65">
                  <c:v>Movie 66</c:v>
                </c:pt>
                <c:pt idx="66">
                  <c:v>Movie 67</c:v>
                </c:pt>
              </c:strCache>
            </c:strRef>
          </c:cat>
          <c:val>
            <c:numRef>
              <c:f>Sheet1!$B$2:$B$68</c:f>
              <c:numCache>
                <c:formatCode>0.00</c:formatCode>
                <c:ptCount val="67"/>
                <c:pt idx="0">
                  <c:v>12.5</c:v>
                </c:pt>
                <c:pt idx="1">
                  <c:v>58.333333333333336</c:v>
                </c:pt>
                <c:pt idx="2">
                  <c:v>90.686274509803923</c:v>
                </c:pt>
                <c:pt idx="3">
                  <c:v>98.039215686274503</c:v>
                </c:pt>
                <c:pt idx="4">
                  <c:v>100</c:v>
                </c:pt>
                <c:pt idx="5">
                  <c:v>100</c:v>
                </c:pt>
                <c:pt idx="6">
                  <c:v>99.509803921568633</c:v>
                </c:pt>
                <c:pt idx="7">
                  <c:v>68.137254901960787</c:v>
                </c:pt>
                <c:pt idx="8">
                  <c:v>88.725490196078425</c:v>
                </c:pt>
                <c:pt idx="9">
                  <c:v>96.969696969696969</c:v>
                </c:pt>
                <c:pt idx="10">
                  <c:v>100</c:v>
                </c:pt>
                <c:pt idx="11">
                  <c:v>100</c:v>
                </c:pt>
                <c:pt idx="12">
                  <c:v>100</c:v>
                </c:pt>
                <c:pt idx="13">
                  <c:v>100</c:v>
                </c:pt>
                <c:pt idx="14">
                  <c:v>100</c:v>
                </c:pt>
                <c:pt idx="15">
                  <c:v>53.431372549019606</c:v>
                </c:pt>
                <c:pt idx="16">
                  <c:v>50</c:v>
                </c:pt>
                <c:pt idx="17">
                  <c:v>94.607843137254903</c:v>
                </c:pt>
                <c:pt idx="18">
                  <c:v>100</c:v>
                </c:pt>
                <c:pt idx="19">
                  <c:v>100</c:v>
                </c:pt>
                <c:pt idx="20">
                  <c:v>50</c:v>
                </c:pt>
                <c:pt idx="21">
                  <c:v>41.666666666666671</c:v>
                </c:pt>
                <c:pt idx="22">
                  <c:v>6.8627450980392162</c:v>
                </c:pt>
                <c:pt idx="23">
                  <c:v>65.196078431372555</c:v>
                </c:pt>
                <c:pt idx="24">
                  <c:v>47.549019607843135</c:v>
                </c:pt>
                <c:pt idx="25">
                  <c:v>64.197530864197532</c:v>
                </c:pt>
                <c:pt idx="26">
                  <c:v>98.76543209876543</c:v>
                </c:pt>
                <c:pt idx="27">
                  <c:v>72.189349112426044</c:v>
                </c:pt>
                <c:pt idx="28">
                  <c:v>99.019607843137265</c:v>
                </c:pt>
                <c:pt idx="29">
                  <c:v>77.450980392156865</c:v>
                </c:pt>
                <c:pt idx="30">
                  <c:v>92.361111111111114</c:v>
                </c:pt>
                <c:pt idx="31">
                  <c:v>98.816568047337284</c:v>
                </c:pt>
                <c:pt idx="32">
                  <c:v>30.177514792899409</c:v>
                </c:pt>
                <c:pt idx="33">
                  <c:v>100</c:v>
                </c:pt>
                <c:pt idx="34">
                  <c:v>100</c:v>
                </c:pt>
                <c:pt idx="35">
                  <c:v>100</c:v>
                </c:pt>
                <c:pt idx="36">
                  <c:v>100</c:v>
                </c:pt>
                <c:pt idx="37">
                  <c:v>100</c:v>
                </c:pt>
                <c:pt idx="38">
                  <c:v>100</c:v>
                </c:pt>
                <c:pt idx="39">
                  <c:v>100</c:v>
                </c:pt>
                <c:pt idx="40">
                  <c:v>100</c:v>
                </c:pt>
                <c:pt idx="41">
                  <c:v>100</c:v>
                </c:pt>
                <c:pt idx="42">
                  <c:v>100</c:v>
                </c:pt>
                <c:pt idx="43">
                  <c:v>100</c:v>
                </c:pt>
                <c:pt idx="44">
                  <c:v>100</c:v>
                </c:pt>
                <c:pt idx="45">
                  <c:v>100</c:v>
                </c:pt>
                <c:pt idx="46">
                  <c:v>100</c:v>
                </c:pt>
                <c:pt idx="47">
                  <c:v>100</c:v>
                </c:pt>
                <c:pt idx="48">
                  <c:v>100</c:v>
                </c:pt>
                <c:pt idx="49">
                  <c:v>100</c:v>
                </c:pt>
                <c:pt idx="50">
                  <c:v>100</c:v>
                </c:pt>
                <c:pt idx="51">
                  <c:v>48.148148148148152</c:v>
                </c:pt>
                <c:pt idx="52">
                  <c:v>100</c:v>
                </c:pt>
                <c:pt idx="53">
                  <c:v>100</c:v>
                </c:pt>
                <c:pt idx="54">
                  <c:v>100</c:v>
                </c:pt>
                <c:pt idx="55">
                  <c:v>100</c:v>
                </c:pt>
                <c:pt idx="56">
                  <c:v>100</c:v>
                </c:pt>
                <c:pt idx="57">
                  <c:v>100</c:v>
                </c:pt>
                <c:pt idx="58">
                  <c:v>95.857988165680467</c:v>
                </c:pt>
                <c:pt idx="59">
                  <c:v>100</c:v>
                </c:pt>
                <c:pt idx="60">
                  <c:v>100</c:v>
                </c:pt>
                <c:pt idx="61">
                  <c:v>92.265193370165747</c:v>
                </c:pt>
                <c:pt idx="62">
                  <c:v>100</c:v>
                </c:pt>
                <c:pt idx="63">
                  <c:v>100</c:v>
                </c:pt>
                <c:pt idx="64">
                  <c:v>100</c:v>
                </c:pt>
                <c:pt idx="65">
                  <c:v>100</c:v>
                </c:pt>
                <c:pt idx="66">
                  <c:v>100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827175136"/>
        <c:axId val="1827175680"/>
      </c:barChart>
      <c:catAx>
        <c:axId val="18271751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27175680"/>
        <c:crosses val="autoZero"/>
        <c:auto val="1"/>
        <c:lblAlgn val="ctr"/>
        <c:lblOffset val="100"/>
        <c:noMultiLvlLbl val="0"/>
      </c:catAx>
      <c:valAx>
        <c:axId val="18271756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2717513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solidFill>
          <a:schemeClr val="bg1"/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6388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509" tIns="48254" rIns="96509" bIns="48254" numCol="1" anchor="t" anchorCtr="0" compatLnSpc="1">
            <a:prstTxWarp prst="textNoShape">
              <a:avLst/>
            </a:prstTxWarp>
          </a:bodyPr>
          <a:lstStyle>
            <a:lvl1pPr algn="l" defTabSz="965200">
              <a:defRPr sz="1300"/>
            </a:lvl1pPr>
          </a:lstStyle>
          <a:p>
            <a:r>
              <a:rPr lang="en-US" altLang="en-US"/>
              <a:t>Red-Black Trees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38613" y="0"/>
            <a:ext cx="3163887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509" tIns="48254" rIns="96509" bIns="48254" numCol="1" anchor="t" anchorCtr="0" compatLnSpc="1">
            <a:prstTxWarp prst="textNoShape">
              <a:avLst/>
            </a:prstTxWarp>
          </a:bodyPr>
          <a:lstStyle>
            <a:lvl1pPr algn="r" defTabSz="965200">
              <a:defRPr sz="1300"/>
            </a:lvl1pPr>
          </a:lstStyle>
          <a:p>
            <a:fld id="{E8D30AF5-BDD0-4FD7-9931-D5A686500086}" type="datetime8">
              <a:rPr lang="en-US" altLang="en-US" smtClean="0"/>
              <a:t>1/10/2016 2:10 PM</a:t>
            </a:fld>
            <a:endParaRPr lang="en-US" altLang="en-US"/>
          </a:p>
        </p:txBody>
      </p:sp>
      <p:sp>
        <p:nvSpPr>
          <p:cNvPr id="1536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09075"/>
            <a:ext cx="316388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509" tIns="48254" rIns="96509" bIns="48254" numCol="1" anchor="b" anchorCtr="0" compatLnSpc="1">
            <a:prstTxWarp prst="textNoShape">
              <a:avLst/>
            </a:prstTxWarp>
          </a:bodyPr>
          <a:lstStyle>
            <a:lvl1pPr algn="l" defTabSz="965200">
              <a:defRPr sz="1300"/>
            </a:lvl1pPr>
          </a:lstStyle>
          <a:p>
            <a:endParaRPr lang="en-US" altLang="en-US"/>
          </a:p>
        </p:txBody>
      </p:sp>
      <p:sp>
        <p:nvSpPr>
          <p:cNvPr id="1536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38613" y="9109075"/>
            <a:ext cx="3163887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509" tIns="48254" rIns="96509" bIns="48254" numCol="1" anchor="b" anchorCtr="0" compatLnSpc="1">
            <a:prstTxWarp prst="textNoShape">
              <a:avLst/>
            </a:prstTxWarp>
          </a:bodyPr>
          <a:lstStyle>
            <a:lvl1pPr algn="r" defTabSz="965200">
              <a:defRPr sz="1300"/>
            </a:lvl1pPr>
          </a:lstStyle>
          <a:p>
            <a:fld id="{19631F5F-1322-42F5-A7E3-969423DE1FB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4348602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6388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509" tIns="48254" rIns="96509" bIns="48254" numCol="1" anchor="t" anchorCtr="0" compatLnSpc="1">
            <a:prstTxWarp prst="textNoShape">
              <a:avLst/>
            </a:prstTxWarp>
          </a:bodyPr>
          <a:lstStyle>
            <a:lvl1pPr algn="l" defTabSz="965200">
              <a:defRPr sz="1300"/>
            </a:lvl1pPr>
          </a:lstStyle>
          <a:p>
            <a:r>
              <a:rPr lang="en-US" altLang="en-US"/>
              <a:t>Red-Black Trees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38613" y="0"/>
            <a:ext cx="3163887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509" tIns="48254" rIns="96509" bIns="48254" numCol="1" anchor="t" anchorCtr="0" compatLnSpc="1">
            <a:prstTxWarp prst="textNoShape">
              <a:avLst/>
            </a:prstTxWarp>
          </a:bodyPr>
          <a:lstStyle>
            <a:lvl1pPr algn="r" defTabSz="965200">
              <a:defRPr sz="1300"/>
            </a:lvl1pPr>
          </a:lstStyle>
          <a:p>
            <a:fld id="{F0442564-78AA-44E2-992D-BCD20B9A6EEF}" type="datetime8">
              <a:rPr lang="en-US" altLang="en-US" smtClean="0"/>
              <a:t>1/10/2016 2:10 PM</a:t>
            </a:fld>
            <a:endParaRPr lang="en-US" altLang="en-US"/>
          </a:p>
        </p:txBody>
      </p:sp>
      <p:sp>
        <p:nvSpPr>
          <p:cNvPr id="102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5713" y="720725"/>
            <a:ext cx="4792662" cy="35941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102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73138" y="4554538"/>
            <a:ext cx="5356225" cy="4313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509" tIns="48254" rIns="96509" bIns="4825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09075"/>
            <a:ext cx="316388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509" tIns="48254" rIns="96509" bIns="48254" numCol="1" anchor="b" anchorCtr="0" compatLnSpc="1">
            <a:prstTxWarp prst="textNoShape">
              <a:avLst/>
            </a:prstTxWarp>
          </a:bodyPr>
          <a:lstStyle>
            <a:lvl1pPr algn="l" defTabSz="965200">
              <a:defRPr sz="1300"/>
            </a:lvl1pPr>
          </a:lstStyle>
          <a:p>
            <a:endParaRPr lang="en-US" altLang="en-US"/>
          </a:p>
        </p:txBody>
      </p:sp>
      <p:sp>
        <p:nvSpPr>
          <p:cNvPr id="103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38613" y="9109075"/>
            <a:ext cx="3163887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509" tIns="48254" rIns="96509" bIns="48254" numCol="1" anchor="b" anchorCtr="0" compatLnSpc="1">
            <a:prstTxWarp prst="textNoShape">
              <a:avLst/>
            </a:prstTxWarp>
          </a:bodyPr>
          <a:lstStyle>
            <a:lvl1pPr algn="r" defTabSz="965200">
              <a:defRPr sz="1300"/>
            </a:lvl1pPr>
          </a:lstStyle>
          <a:p>
            <a:fld id="{2331C96D-66EF-4D9E-8E7C-FD3BDF95D07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85960426"/>
      </p:ext>
    </p:extLst>
  </p:cSld>
  <p:clrMap bg1="lt1" tx1="dk1" bg2="lt2" tx2="dk2" accent1="accent1" accent2="accent2" accent3="accent3" accent4="accent4" accent5="accent5" accent6="accent6" hlink="hlink" folHlink="folHlink"/>
  <p:hf ftr="0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5713" y="720725"/>
            <a:ext cx="4792662" cy="3594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altLang="en-US" smtClean="0"/>
              <a:t>Red-Black Trees</a:t>
            </a:r>
            <a:endParaRPr lang="en-US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E732733D-0D2D-4B3D-9B9C-2AC77E419117}" type="datetime8">
              <a:rPr lang="en-US" altLang="en-US" smtClean="0"/>
              <a:t>1/10/2016 2:10 PM</a:t>
            </a:fld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1C96D-66EF-4D9E-8E7C-FD3BDF95D078}" type="slidenum">
              <a:rPr lang="en-US" altLang="en-US" smtClean="0"/>
              <a:pPr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101622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22" name="Group 2"/>
          <p:cNvGrpSpPr>
            <a:grpSpLocks/>
          </p:cNvGrpSpPr>
          <p:nvPr/>
        </p:nvGrpSpPr>
        <p:grpSpPr bwMode="auto">
          <a:xfrm>
            <a:off x="0" y="0"/>
            <a:ext cx="9144000" cy="6858000"/>
            <a:chOff x="0" y="0"/>
            <a:chExt cx="5760" cy="4320"/>
          </a:xfrm>
        </p:grpSpPr>
        <p:grpSp>
          <p:nvGrpSpPr>
            <p:cNvPr id="5123" name="Group 3"/>
            <p:cNvGrpSpPr>
              <a:grpSpLocks/>
            </p:cNvGrpSpPr>
            <p:nvPr/>
          </p:nvGrpSpPr>
          <p:grpSpPr bwMode="auto">
            <a:xfrm>
              <a:off x="0" y="0"/>
              <a:ext cx="5760" cy="4320"/>
              <a:chOff x="0" y="0"/>
              <a:chExt cx="5760" cy="4320"/>
            </a:xfrm>
          </p:grpSpPr>
          <p:sp>
            <p:nvSpPr>
              <p:cNvPr id="5124" name="Rectangle 4"/>
              <p:cNvSpPr>
                <a:spLocks noChangeArrowheads="1"/>
              </p:cNvSpPr>
              <p:nvPr/>
            </p:nvSpPr>
            <p:spPr bwMode="ltGray">
              <a:xfrm>
                <a:off x="2112" y="0"/>
                <a:ext cx="3648" cy="96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400"/>
              </a:p>
            </p:txBody>
          </p:sp>
          <p:grpSp>
            <p:nvGrpSpPr>
              <p:cNvPr id="5125" name="Group 5"/>
              <p:cNvGrpSpPr>
                <a:grpSpLocks/>
              </p:cNvGrpSpPr>
              <p:nvPr userDrawn="1"/>
            </p:nvGrpSpPr>
            <p:grpSpPr bwMode="auto">
              <a:xfrm>
                <a:off x="0" y="0"/>
                <a:ext cx="5760" cy="4320"/>
                <a:chOff x="0" y="0"/>
                <a:chExt cx="5760" cy="4320"/>
              </a:xfrm>
            </p:grpSpPr>
            <p:sp>
              <p:nvSpPr>
                <p:cNvPr id="5126" name="Line 6"/>
                <p:cNvSpPr>
                  <a:spLocks noChangeShapeType="1"/>
                </p:cNvSpPr>
                <p:nvPr/>
              </p:nvSpPr>
              <p:spPr bwMode="white">
                <a:xfrm>
                  <a:off x="0" y="19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5127" name="Line 7"/>
                <p:cNvSpPr>
                  <a:spLocks noChangeShapeType="1"/>
                </p:cNvSpPr>
                <p:nvPr/>
              </p:nvSpPr>
              <p:spPr bwMode="white">
                <a:xfrm>
                  <a:off x="0" y="38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5128" name="Line 8"/>
                <p:cNvSpPr>
                  <a:spLocks noChangeShapeType="1"/>
                </p:cNvSpPr>
                <p:nvPr/>
              </p:nvSpPr>
              <p:spPr bwMode="white">
                <a:xfrm>
                  <a:off x="0" y="576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5129" name="Line 9"/>
                <p:cNvSpPr>
                  <a:spLocks noChangeShapeType="1"/>
                </p:cNvSpPr>
                <p:nvPr/>
              </p:nvSpPr>
              <p:spPr bwMode="white">
                <a:xfrm>
                  <a:off x="0" y="768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5130" name="Line 10"/>
                <p:cNvSpPr>
                  <a:spLocks noChangeShapeType="1"/>
                </p:cNvSpPr>
                <p:nvPr/>
              </p:nvSpPr>
              <p:spPr bwMode="white">
                <a:xfrm>
                  <a:off x="0" y="960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5131" name="Line 11"/>
                <p:cNvSpPr>
                  <a:spLocks noChangeShapeType="1"/>
                </p:cNvSpPr>
                <p:nvPr/>
              </p:nvSpPr>
              <p:spPr bwMode="white">
                <a:xfrm>
                  <a:off x="0" y="115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5132" name="Line 12"/>
                <p:cNvSpPr>
                  <a:spLocks noChangeShapeType="1"/>
                </p:cNvSpPr>
                <p:nvPr/>
              </p:nvSpPr>
              <p:spPr bwMode="white">
                <a:xfrm>
                  <a:off x="0" y="134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5133" name="Line 13"/>
                <p:cNvSpPr>
                  <a:spLocks noChangeShapeType="1"/>
                </p:cNvSpPr>
                <p:nvPr/>
              </p:nvSpPr>
              <p:spPr bwMode="white">
                <a:xfrm>
                  <a:off x="0" y="1536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5134" name="Line 14"/>
                <p:cNvSpPr>
                  <a:spLocks noChangeShapeType="1"/>
                </p:cNvSpPr>
                <p:nvPr/>
              </p:nvSpPr>
              <p:spPr bwMode="white">
                <a:xfrm>
                  <a:off x="0" y="1728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5135" name="Line 15"/>
                <p:cNvSpPr>
                  <a:spLocks noChangeShapeType="1"/>
                </p:cNvSpPr>
                <p:nvPr/>
              </p:nvSpPr>
              <p:spPr bwMode="white">
                <a:xfrm>
                  <a:off x="0" y="1920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5136" name="Line 16"/>
                <p:cNvSpPr>
                  <a:spLocks noChangeShapeType="1"/>
                </p:cNvSpPr>
                <p:nvPr/>
              </p:nvSpPr>
              <p:spPr bwMode="white">
                <a:xfrm>
                  <a:off x="0" y="211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5137" name="Line 17"/>
                <p:cNvSpPr>
                  <a:spLocks noChangeShapeType="1"/>
                </p:cNvSpPr>
                <p:nvPr/>
              </p:nvSpPr>
              <p:spPr bwMode="white">
                <a:xfrm>
                  <a:off x="0" y="230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5138" name="Line 18"/>
                <p:cNvSpPr>
                  <a:spLocks noChangeShapeType="1"/>
                </p:cNvSpPr>
                <p:nvPr/>
              </p:nvSpPr>
              <p:spPr bwMode="white">
                <a:xfrm>
                  <a:off x="0" y="2496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5139" name="Line 19"/>
                <p:cNvSpPr>
                  <a:spLocks noChangeShapeType="1"/>
                </p:cNvSpPr>
                <p:nvPr/>
              </p:nvSpPr>
              <p:spPr bwMode="white">
                <a:xfrm>
                  <a:off x="0" y="2688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5140" name="Line 20"/>
                <p:cNvSpPr>
                  <a:spLocks noChangeShapeType="1"/>
                </p:cNvSpPr>
                <p:nvPr/>
              </p:nvSpPr>
              <p:spPr bwMode="white">
                <a:xfrm>
                  <a:off x="0" y="2880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5141" name="Line 21"/>
                <p:cNvSpPr>
                  <a:spLocks noChangeShapeType="1"/>
                </p:cNvSpPr>
                <p:nvPr/>
              </p:nvSpPr>
              <p:spPr bwMode="white">
                <a:xfrm>
                  <a:off x="0" y="307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5142" name="Line 22"/>
                <p:cNvSpPr>
                  <a:spLocks noChangeShapeType="1"/>
                </p:cNvSpPr>
                <p:nvPr/>
              </p:nvSpPr>
              <p:spPr bwMode="white">
                <a:xfrm>
                  <a:off x="0" y="326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5143" name="Line 23"/>
                <p:cNvSpPr>
                  <a:spLocks noChangeShapeType="1"/>
                </p:cNvSpPr>
                <p:nvPr/>
              </p:nvSpPr>
              <p:spPr bwMode="white">
                <a:xfrm>
                  <a:off x="0" y="3456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5144" name="Line 24"/>
                <p:cNvSpPr>
                  <a:spLocks noChangeShapeType="1"/>
                </p:cNvSpPr>
                <p:nvPr/>
              </p:nvSpPr>
              <p:spPr bwMode="white">
                <a:xfrm>
                  <a:off x="0" y="3648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5145" name="Line 25"/>
                <p:cNvSpPr>
                  <a:spLocks noChangeShapeType="1"/>
                </p:cNvSpPr>
                <p:nvPr/>
              </p:nvSpPr>
              <p:spPr bwMode="white">
                <a:xfrm>
                  <a:off x="0" y="3840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5146" name="Line 26"/>
                <p:cNvSpPr>
                  <a:spLocks noChangeShapeType="1"/>
                </p:cNvSpPr>
                <p:nvPr/>
              </p:nvSpPr>
              <p:spPr bwMode="white">
                <a:xfrm>
                  <a:off x="0" y="403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5147" name="Line 27"/>
                <p:cNvSpPr>
                  <a:spLocks noChangeShapeType="1"/>
                </p:cNvSpPr>
                <p:nvPr/>
              </p:nvSpPr>
              <p:spPr bwMode="white">
                <a:xfrm>
                  <a:off x="0" y="422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5148" name="Line 28"/>
                <p:cNvSpPr>
                  <a:spLocks noChangeShapeType="1"/>
                </p:cNvSpPr>
                <p:nvPr/>
              </p:nvSpPr>
              <p:spPr bwMode="white">
                <a:xfrm>
                  <a:off x="19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5149" name="Line 29"/>
                <p:cNvSpPr>
                  <a:spLocks noChangeShapeType="1"/>
                </p:cNvSpPr>
                <p:nvPr/>
              </p:nvSpPr>
              <p:spPr bwMode="white">
                <a:xfrm>
                  <a:off x="38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5150" name="Line 30"/>
                <p:cNvSpPr>
                  <a:spLocks noChangeShapeType="1"/>
                </p:cNvSpPr>
                <p:nvPr/>
              </p:nvSpPr>
              <p:spPr bwMode="white">
                <a:xfrm>
                  <a:off x="57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5151" name="Line 31"/>
                <p:cNvSpPr>
                  <a:spLocks noChangeShapeType="1"/>
                </p:cNvSpPr>
                <p:nvPr/>
              </p:nvSpPr>
              <p:spPr bwMode="white">
                <a:xfrm>
                  <a:off x="76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5152" name="Line 32"/>
                <p:cNvSpPr>
                  <a:spLocks noChangeShapeType="1"/>
                </p:cNvSpPr>
                <p:nvPr/>
              </p:nvSpPr>
              <p:spPr bwMode="white">
                <a:xfrm>
                  <a:off x="96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5153" name="Line 33"/>
                <p:cNvSpPr>
                  <a:spLocks noChangeShapeType="1"/>
                </p:cNvSpPr>
                <p:nvPr/>
              </p:nvSpPr>
              <p:spPr bwMode="white">
                <a:xfrm>
                  <a:off x="115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5154" name="Line 34"/>
                <p:cNvSpPr>
                  <a:spLocks noChangeShapeType="1"/>
                </p:cNvSpPr>
                <p:nvPr/>
              </p:nvSpPr>
              <p:spPr bwMode="white">
                <a:xfrm>
                  <a:off x="134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5155" name="Line 35"/>
                <p:cNvSpPr>
                  <a:spLocks noChangeShapeType="1"/>
                </p:cNvSpPr>
                <p:nvPr/>
              </p:nvSpPr>
              <p:spPr bwMode="white">
                <a:xfrm>
                  <a:off x="153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5156" name="Line 36"/>
                <p:cNvSpPr>
                  <a:spLocks noChangeShapeType="1"/>
                </p:cNvSpPr>
                <p:nvPr/>
              </p:nvSpPr>
              <p:spPr bwMode="white">
                <a:xfrm>
                  <a:off x="172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5157" name="Line 37"/>
                <p:cNvSpPr>
                  <a:spLocks noChangeShapeType="1"/>
                </p:cNvSpPr>
                <p:nvPr/>
              </p:nvSpPr>
              <p:spPr bwMode="white">
                <a:xfrm>
                  <a:off x="192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5158" name="Line 38"/>
                <p:cNvSpPr>
                  <a:spLocks noChangeShapeType="1"/>
                </p:cNvSpPr>
                <p:nvPr/>
              </p:nvSpPr>
              <p:spPr bwMode="white">
                <a:xfrm>
                  <a:off x="211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5159" name="Line 39"/>
                <p:cNvSpPr>
                  <a:spLocks noChangeShapeType="1"/>
                </p:cNvSpPr>
                <p:nvPr/>
              </p:nvSpPr>
              <p:spPr bwMode="white">
                <a:xfrm>
                  <a:off x="230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5160" name="Line 40"/>
                <p:cNvSpPr>
                  <a:spLocks noChangeShapeType="1"/>
                </p:cNvSpPr>
                <p:nvPr/>
              </p:nvSpPr>
              <p:spPr bwMode="white">
                <a:xfrm>
                  <a:off x="249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5161" name="Line 41"/>
                <p:cNvSpPr>
                  <a:spLocks noChangeShapeType="1"/>
                </p:cNvSpPr>
                <p:nvPr/>
              </p:nvSpPr>
              <p:spPr bwMode="white">
                <a:xfrm>
                  <a:off x="268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5162" name="Line 42"/>
                <p:cNvSpPr>
                  <a:spLocks noChangeShapeType="1"/>
                </p:cNvSpPr>
                <p:nvPr/>
              </p:nvSpPr>
              <p:spPr bwMode="white">
                <a:xfrm>
                  <a:off x="288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5163" name="Line 43"/>
                <p:cNvSpPr>
                  <a:spLocks noChangeShapeType="1"/>
                </p:cNvSpPr>
                <p:nvPr/>
              </p:nvSpPr>
              <p:spPr bwMode="white">
                <a:xfrm>
                  <a:off x="307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5164" name="Line 44"/>
                <p:cNvSpPr>
                  <a:spLocks noChangeShapeType="1"/>
                </p:cNvSpPr>
                <p:nvPr/>
              </p:nvSpPr>
              <p:spPr bwMode="white">
                <a:xfrm>
                  <a:off x="326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5165" name="Line 45"/>
                <p:cNvSpPr>
                  <a:spLocks noChangeShapeType="1"/>
                </p:cNvSpPr>
                <p:nvPr/>
              </p:nvSpPr>
              <p:spPr bwMode="white">
                <a:xfrm>
                  <a:off x="345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5166" name="Line 46"/>
                <p:cNvSpPr>
                  <a:spLocks noChangeShapeType="1"/>
                </p:cNvSpPr>
                <p:nvPr/>
              </p:nvSpPr>
              <p:spPr bwMode="white">
                <a:xfrm>
                  <a:off x="364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5167" name="Line 47"/>
                <p:cNvSpPr>
                  <a:spLocks noChangeShapeType="1"/>
                </p:cNvSpPr>
                <p:nvPr/>
              </p:nvSpPr>
              <p:spPr bwMode="white">
                <a:xfrm>
                  <a:off x="384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5168" name="Line 48"/>
                <p:cNvSpPr>
                  <a:spLocks noChangeShapeType="1"/>
                </p:cNvSpPr>
                <p:nvPr/>
              </p:nvSpPr>
              <p:spPr bwMode="white">
                <a:xfrm>
                  <a:off x="403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5169" name="Line 49"/>
                <p:cNvSpPr>
                  <a:spLocks noChangeShapeType="1"/>
                </p:cNvSpPr>
                <p:nvPr/>
              </p:nvSpPr>
              <p:spPr bwMode="white">
                <a:xfrm>
                  <a:off x="422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5170" name="Line 50"/>
                <p:cNvSpPr>
                  <a:spLocks noChangeShapeType="1"/>
                </p:cNvSpPr>
                <p:nvPr/>
              </p:nvSpPr>
              <p:spPr bwMode="white">
                <a:xfrm>
                  <a:off x="441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5171" name="Line 51"/>
                <p:cNvSpPr>
                  <a:spLocks noChangeShapeType="1"/>
                </p:cNvSpPr>
                <p:nvPr/>
              </p:nvSpPr>
              <p:spPr bwMode="white">
                <a:xfrm>
                  <a:off x="460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5172" name="Line 52"/>
                <p:cNvSpPr>
                  <a:spLocks noChangeShapeType="1"/>
                </p:cNvSpPr>
                <p:nvPr/>
              </p:nvSpPr>
              <p:spPr bwMode="white">
                <a:xfrm>
                  <a:off x="480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5173" name="Line 53"/>
                <p:cNvSpPr>
                  <a:spLocks noChangeShapeType="1"/>
                </p:cNvSpPr>
                <p:nvPr/>
              </p:nvSpPr>
              <p:spPr bwMode="white">
                <a:xfrm>
                  <a:off x="499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5174" name="Line 54"/>
                <p:cNvSpPr>
                  <a:spLocks noChangeShapeType="1"/>
                </p:cNvSpPr>
                <p:nvPr/>
              </p:nvSpPr>
              <p:spPr bwMode="white">
                <a:xfrm>
                  <a:off x="518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5175" name="Line 55"/>
                <p:cNvSpPr>
                  <a:spLocks noChangeShapeType="1"/>
                </p:cNvSpPr>
                <p:nvPr/>
              </p:nvSpPr>
              <p:spPr bwMode="white">
                <a:xfrm>
                  <a:off x="537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5176" name="Line 56"/>
                <p:cNvSpPr>
                  <a:spLocks noChangeShapeType="1"/>
                </p:cNvSpPr>
                <p:nvPr/>
              </p:nvSpPr>
              <p:spPr bwMode="white">
                <a:xfrm>
                  <a:off x="556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</p:grpSp>
          <p:sp>
            <p:nvSpPr>
              <p:cNvPr id="5177" name="Line 57"/>
              <p:cNvSpPr>
                <a:spLocks noChangeShapeType="1"/>
              </p:cNvSpPr>
              <p:nvPr/>
            </p:nvSpPr>
            <p:spPr bwMode="ltGray">
              <a:xfrm>
                <a:off x="5568" y="0"/>
                <a:ext cx="0" cy="1488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400"/>
              </a:p>
            </p:txBody>
          </p:sp>
        </p:grpSp>
        <p:grpSp>
          <p:nvGrpSpPr>
            <p:cNvPr id="5178" name="Group 58"/>
            <p:cNvGrpSpPr>
              <a:grpSpLocks/>
            </p:cNvGrpSpPr>
            <p:nvPr userDrawn="1"/>
          </p:nvGrpSpPr>
          <p:grpSpPr bwMode="auto">
            <a:xfrm>
              <a:off x="3" y="559"/>
              <a:ext cx="4192" cy="1796"/>
              <a:chOff x="3" y="559"/>
              <a:chExt cx="4192" cy="1796"/>
            </a:xfrm>
          </p:grpSpPr>
          <p:sp>
            <p:nvSpPr>
              <p:cNvPr id="5179" name="Line 59"/>
              <p:cNvSpPr>
                <a:spLocks noChangeShapeType="1"/>
              </p:cNvSpPr>
              <p:nvPr/>
            </p:nvSpPr>
            <p:spPr bwMode="ltGray">
              <a:xfrm>
                <a:off x="506" y="559"/>
                <a:ext cx="0" cy="1796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400"/>
              </a:p>
            </p:txBody>
          </p:sp>
          <p:sp>
            <p:nvSpPr>
              <p:cNvPr id="5180" name="Line 60"/>
              <p:cNvSpPr>
                <a:spLocks noChangeShapeType="1"/>
              </p:cNvSpPr>
              <p:nvPr/>
            </p:nvSpPr>
            <p:spPr bwMode="ltGray">
              <a:xfrm flipH="1" flipV="1">
                <a:off x="3" y="1924"/>
                <a:ext cx="3211" cy="1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400"/>
              </a:p>
            </p:txBody>
          </p:sp>
          <p:sp>
            <p:nvSpPr>
              <p:cNvPr id="5181" name="Line 61"/>
              <p:cNvSpPr>
                <a:spLocks noChangeShapeType="1"/>
              </p:cNvSpPr>
              <p:nvPr/>
            </p:nvSpPr>
            <p:spPr bwMode="ltGray">
              <a:xfrm flipH="1" flipV="1">
                <a:off x="384" y="938"/>
                <a:ext cx="3811" cy="1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400"/>
              </a:p>
            </p:txBody>
          </p:sp>
          <p:sp>
            <p:nvSpPr>
              <p:cNvPr id="5182" name="Arc 62"/>
              <p:cNvSpPr>
                <a:spLocks/>
              </p:cNvSpPr>
              <p:nvPr/>
            </p:nvSpPr>
            <p:spPr bwMode="ltGray">
              <a:xfrm rot="16200000" flipH="1">
                <a:off x="426" y="860"/>
                <a:ext cx="156" cy="157"/>
              </a:xfrm>
              <a:custGeom>
                <a:avLst/>
                <a:gdLst>
                  <a:gd name="G0" fmla="+- 21595 0 0"/>
                  <a:gd name="G1" fmla="+- 21600 0 0"/>
                  <a:gd name="G2" fmla="+- 21600 0 0"/>
                  <a:gd name="T0" fmla="*/ 21114 w 43195"/>
                  <a:gd name="T1" fmla="*/ 5 h 43200"/>
                  <a:gd name="T2" fmla="*/ 0 w 43195"/>
                  <a:gd name="T3" fmla="*/ 22056 h 43200"/>
                  <a:gd name="T4" fmla="*/ 21595 w 43195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3195" h="43200" fill="none" extrusionOk="0">
                    <a:moveTo>
                      <a:pt x="21114" y="5"/>
                    </a:moveTo>
                    <a:cubicBezTo>
                      <a:pt x="21274" y="1"/>
                      <a:pt x="21434" y="-1"/>
                      <a:pt x="21595" y="0"/>
                    </a:cubicBezTo>
                    <a:cubicBezTo>
                      <a:pt x="33524" y="0"/>
                      <a:pt x="43195" y="9670"/>
                      <a:pt x="43195" y="21600"/>
                    </a:cubicBezTo>
                    <a:cubicBezTo>
                      <a:pt x="43195" y="33529"/>
                      <a:pt x="33524" y="43200"/>
                      <a:pt x="21595" y="43200"/>
                    </a:cubicBezTo>
                    <a:cubicBezTo>
                      <a:pt x="9843" y="43200"/>
                      <a:pt x="247" y="33805"/>
                      <a:pt x="-1" y="22056"/>
                    </a:cubicBezTo>
                  </a:path>
                  <a:path w="43195" h="43200" stroke="0" extrusionOk="0">
                    <a:moveTo>
                      <a:pt x="21114" y="5"/>
                    </a:moveTo>
                    <a:cubicBezTo>
                      <a:pt x="21274" y="1"/>
                      <a:pt x="21434" y="-1"/>
                      <a:pt x="21595" y="0"/>
                    </a:cubicBezTo>
                    <a:cubicBezTo>
                      <a:pt x="33524" y="0"/>
                      <a:pt x="43195" y="9670"/>
                      <a:pt x="43195" y="21600"/>
                    </a:cubicBezTo>
                    <a:cubicBezTo>
                      <a:pt x="43195" y="33529"/>
                      <a:pt x="33524" y="43200"/>
                      <a:pt x="21595" y="43200"/>
                    </a:cubicBezTo>
                    <a:cubicBezTo>
                      <a:pt x="9843" y="43200"/>
                      <a:pt x="247" y="33805"/>
                      <a:pt x="-1" y="22056"/>
                    </a:cubicBezTo>
                    <a:lnTo>
                      <a:pt x="21595" y="21600"/>
                    </a:lnTo>
                    <a:close/>
                  </a:path>
                </a:pathLst>
              </a:cu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400"/>
              </a:p>
            </p:txBody>
          </p:sp>
        </p:grpSp>
        <p:grpSp>
          <p:nvGrpSpPr>
            <p:cNvPr id="5183" name="Group 63"/>
            <p:cNvGrpSpPr>
              <a:grpSpLocks/>
            </p:cNvGrpSpPr>
            <p:nvPr userDrawn="1"/>
          </p:nvGrpSpPr>
          <p:grpSpPr bwMode="auto">
            <a:xfrm>
              <a:off x="1480" y="1952"/>
              <a:ext cx="3808" cy="1812"/>
              <a:chOff x="1480" y="1952"/>
              <a:chExt cx="3808" cy="1812"/>
            </a:xfrm>
          </p:grpSpPr>
          <p:sp>
            <p:nvSpPr>
              <p:cNvPr id="5184" name="Line 64"/>
              <p:cNvSpPr>
                <a:spLocks noChangeShapeType="1"/>
              </p:cNvSpPr>
              <p:nvPr/>
            </p:nvSpPr>
            <p:spPr bwMode="ltGray">
              <a:xfrm flipV="1">
                <a:off x="1480" y="3442"/>
                <a:ext cx="3808" cy="0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400"/>
              </a:p>
            </p:txBody>
          </p:sp>
          <p:sp>
            <p:nvSpPr>
              <p:cNvPr id="5185" name="Line 65"/>
              <p:cNvSpPr>
                <a:spLocks noChangeShapeType="1"/>
              </p:cNvSpPr>
              <p:nvPr/>
            </p:nvSpPr>
            <p:spPr bwMode="ltGray">
              <a:xfrm flipH="1">
                <a:off x="5172" y="1952"/>
                <a:ext cx="0" cy="1812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400"/>
              </a:p>
            </p:txBody>
          </p:sp>
          <p:sp>
            <p:nvSpPr>
              <p:cNvPr id="5186" name="Arc 66"/>
              <p:cNvSpPr>
                <a:spLocks/>
              </p:cNvSpPr>
              <p:nvPr/>
            </p:nvSpPr>
            <p:spPr bwMode="ltGray">
              <a:xfrm rot="5400000">
                <a:off x="5097" y="3346"/>
                <a:ext cx="156" cy="157"/>
              </a:xfrm>
              <a:custGeom>
                <a:avLst/>
                <a:gdLst>
                  <a:gd name="G0" fmla="+- 21595 0 0"/>
                  <a:gd name="G1" fmla="+- 21600 0 0"/>
                  <a:gd name="G2" fmla="+- 21600 0 0"/>
                  <a:gd name="T0" fmla="*/ 21114 w 43195"/>
                  <a:gd name="T1" fmla="*/ 5 h 43200"/>
                  <a:gd name="T2" fmla="*/ 0 w 43195"/>
                  <a:gd name="T3" fmla="*/ 22056 h 43200"/>
                  <a:gd name="T4" fmla="*/ 21595 w 43195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3195" h="43200" fill="none" extrusionOk="0">
                    <a:moveTo>
                      <a:pt x="21114" y="5"/>
                    </a:moveTo>
                    <a:cubicBezTo>
                      <a:pt x="21274" y="1"/>
                      <a:pt x="21434" y="-1"/>
                      <a:pt x="21595" y="0"/>
                    </a:cubicBezTo>
                    <a:cubicBezTo>
                      <a:pt x="33524" y="0"/>
                      <a:pt x="43195" y="9670"/>
                      <a:pt x="43195" y="21600"/>
                    </a:cubicBezTo>
                    <a:cubicBezTo>
                      <a:pt x="43195" y="33529"/>
                      <a:pt x="33524" y="43200"/>
                      <a:pt x="21595" y="43200"/>
                    </a:cubicBezTo>
                    <a:cubicBezTo>
                      <a:pt x="9843" y="43200"/>
                      <a:pt x="247" y="33805"/>
                      <a:pt x="-1" y="22056"/>
                    </a:cubicBezTo>
                  </a:path>
                  <a:path w="43195" h="43200" stroke="0" extrusionOk="0">
                    <a:moveTo>
                      <a:pt x="21114" y="5"/>
                    </a:moveTo>
                    <a:cubicBezTo>
                      <a:pt x="21274" y="1"/>
                      <a:pt x="21434" y="-1"/>
                      <a:pt x="21595" y="0"/>
                    </a:cubicBezTo>
                    <a:cubicBezTo>
                      <a:pt x="33524" y="0"/>
                      <a:pt x="43195" y="9670"/>
                      <a:pt x="43195" y="21600"/>
                    </a:cubicBezTo>
                    <a:cubicBezTo>
                      <a:pt x="43195" y="33529"/>
                      <a:pt x="33524" y="43200"/>
                      <a:pt x="21595" y="43200"/>
                    </a:cubicBezTo>
                    <a:cubicBezTo>
                      <a:pt x="9843" y="43200"/>
                      <a:pt x="247" y="33805"/>
                      <a:pt x="-1" y="22056"/>
                    </a:cubicBezTo>
                    <a:lnTo>
                      <a:pt x="21595" y="21600"/>
                    </a:lnTo>
                    <a:close/>
                  </a:path>
                </a:pathLst>
              </a:cu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400"/>
              </a:p>
            </p:txBody>
          </p:sp>
        </p:grpSp>
      </p:grpSp>
      <p:sp>
        <p:nvSpPr>
          <p:cNvPr id="5187" name="Rectangle 67"/>
          <p:cNvSpPr>
            <a:spLocks noGrp="1" noChangeArrowheads="1"/>
          </p:cNvSpPr>
          <p:nvPr>
            <p:ph type="ctrTitle"/>
          </p:nvPr>
        </p:nvSpPr>
        <p:spPr>
          <a:xfrm>
            <a:off x="990600" y="17526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altLang="en-US" noProof="0" dirty="0" smtClean="0"/>
              <a:t>Click to edit Master title style</a:t>
            </a:r>
          </a:p>
        </p:txBody>
      </p:sp>
      <p:sp>
        <p:nvSpPr>
          <p:cNvPr id="5188" name="Rectangle 68" descr="Rectangle: Click to edit Master text styles&#10;Second level&#10;Third level&#10;Fourth level&#10;Fifth level"/>
          <p:cNvSpPr>
            <a:spLocks noGrp="1" noChangeArrowheads="1"/>
          </p:cNvSpPr>
          <p:nvPr>
            <p:ph type="subTitle" idx="1"/>
          </p:nvPr>
        </p:nvSpPr>
        <p:spPr>
          <a:xfrm>
            <a:off x="990600" y="3309938"/>
            <a:ext cx="6400800" cy="1752600"/>
          </a:xfrm>
        </p:spPr>
        <p:txBody>
          <a:bodyPr/>
          <a:lstStyle>
            <a:lvl1pPr marL="0" indent="0">
              <a:buFont typeface="Wingdings" panose="05000000000000000000" pitchFamily="2" charset="2"/>
              <a:buNone/>
              <a:defRPr/>
            </a:lvl1pPr>
          </a:lstStyle>
          <a:p>
            <a:pPr lvl="0"/>
            <a:r>
              <a:rPr lang="en-US" altLang="en-US" noProof="0" dirty="0" smtClean="0"/>
              <a:t>Click to edit Master subtitle style</a:t>
            </a:r>
          </a:p>
        </p:txBody>
      </p:sp>
      <p:sp>
        <p:nvSpPr>
          <p:cNvPr id="5189" name="Rectangle 69"/>
          <p:cNvSpPr>
            <a:spLocks noGrp="1" noChangeArrowheads="1"/>
          </p:cNvSpPr>
          <p:nvPr>
            <p:ph type="dt" sz="quarter" idx="2"/>
          </p:nvPr>
        </p:nvSpPr>
        <p:spPr bwMode="auto">
          <a:xfrm>
            <a:off x="675482" y="6239691"/>
            <a:ext cx="19050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400"/>
            </a:lvl1pPr>
          </a:lstStyle>
          <a:p>
            <a:fld id="{51AE4D91-1D06-4E01-97BD-4B88484B3C4C}" type="datetime3">
              <a:rPr lang="en-US" altLang="en-US" smtClean="0"/>
              <a:t>10 January 2016</a:t>
            </a:fld>
            <a:endParaRPr lang="en-US" altLang="en-US"/>
          </a:p>
        </p:txBody>
      </p:sp>
      <p:sp>
        <p:nvSpPr>
          <p:cNvPr id="5190" name="Rectangle 70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>
              <a:defRPr>
                <a:latin typeface="Trebuchet MS" panose="020B0603020202020204" pitchFamily="34" charset="0"/>
              </a:defRPr>
            </a:lvl1pPr>
          </a:lstStyle>
          <a:p>
            <a:r>
              <a:rPr lang="en-US" altLang="en-US" smtClean="0"/>
              <a:t>Tugas Akhir - KI1502</a:t>
            </a:r>
            <a:endParaRPr lang="en-US" altLang="en-US" dirty="0"/>
          </a:p>
        </p:txBody>
      </p:sp>
      <p:sp>
        <p:nvSpPr>
          <p:cNvPr id="5191" name="Rectangle 71"/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>
            <a:lvl1pPr>
              <a:defRPr/>
            </a:lvl1pPr>
          </a:lstStyle>
          <a:p>
            <a:fld id="{3DCE194A-6BF9-4127-A94C-BA9BC25F9298}" type="slidenum">
              <a:rPr lang="en-US" altLang="en-US"/>
              <a:pPr/>
              <a:t>‹#›</a:t>
            </a:fld>
            <a:endParaRPr lang="en-US" altLang="en-US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850" y="1499"/>
            <a:ext cx="1553620" cy="10009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 smtClean="0"/>
              <a:t>Tugas Akhir - KI1502</a:t>
            </a:r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21A8636-2CEB-4422-B2FB-CFC07E658F26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Rectangle 69"/>
          <p:cNvSpPr>
            <a:spLocks noGrp="1" noChangeArrowheads="1"/>
          </p:cNvSpPr>
          <p:nvPr>
            <p:ph type="dt" sz="quarter" idx="2"/>
          </p:nvPr>
        </p:nvSpPr>
        <p:spPr bwMode="auto">
          <a:xfrm>
            <a:off x="675482" y="6239691"/>
            <a:ext cx="19050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400"/>
            </a:lvl1pPr>
          </a:lstStyle>
          <a:p>
            <a:fld id="{DA7E758F-C712-46FD-B006-8D89D068A3B2}" type="datetime3">
              <a:rPr lang="en-US" altLang="en-US" smtClean="0"/>
              <a:t>10 January 2016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475603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10350" y="304800"/>
            <a:ext cx="2000250" cy="5715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304800"/>
            <a:ext cx="5848350" cy="57150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 smtClean="0"/>
              <a:t>Tugas Akhir - KI1502</a:t>
            </a:r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F0C1E820-38B2-4687-8ADE-40C2453A8A3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825389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304800"/>
            <a:ext cx="7772400" cy="1143000"/>
          </a:xfrm>
        </p:spPr>
        <p:txBody>
          <a:bodyPr/>
          <a:lstStyle>
            <a:lvl1pPr algn="r">
              <a:defRPr sz="24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600200"/>
            <a:ext cx="7924800" cy="4419600"/>
          </a:xfrm>
        </p:spPr>
        <p:txBody>
          <a:bodyPr/>
          <a:lstStyle>
            <a:lvl1pPr marL="342900" indent="-342900">
              <a:buFont typeface="Wingdings" panose="05000000000000000000" pitchFamily="2" charset="2"/>
              <a:buChar char="§"/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 smtClean="0"/>
              <a:t>Tugas Akhir - KI1502</a:t>
            </a:r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AD4E484C-70E2-4579-9299-0AF832EC0B54}" type="slidenum">
              <a:rPr lang="en-US" altLang="en-US"/>
              <a:pPr/>
              <a:t>‹#›</a:t>
            </a:fld>
            <a:endParaRPr lang="en-US" alt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850" y="1499"/>
            <a:ext cx="1553620" cy="1000975"/>
          </a:xfrm>
          <a:prstGeom prst="rect">
            <a:avLst/>
          </a:prstGeom>
        </p:spPr>
      </p:pic>
      <p:sp>
        <p:nvSpPr>
          <p:cNvPr id="7" name="Rectangle 69"/>
          <p:cNvSpPr>
            <a:spLocks noGrp="1" noChangeArrowheads="1"/>
          </p:cNvSpPr>
          <p:nvPr>
            <p:ph type="dt" sz="quarter" idx="2"/>
          </p:nvPr>
        </p:nvSpPr>
        <p:spPr bwMode="auto">
          <a:xfrm>
            <a:off x="675482" y="6239691"/>
            <a:ext cx="19050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400"/>
            </a:lvl1pPr>
          </a:lstStyle>
          <a:p>
            <a:fld id="{7A4FAB72-7013-44AA-A3F8-4638301DCFA9}" type="datetime3">
              <a:rPr lang="en-US" altLang="en-US" smtClean="0"/>
              <a:t>10 January 2016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818247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40"/>
            <a:ext cx="7886700" cy="2852737"/>
          </a:xfrm>
        </p:spPr>
        <p:txBody>
          <a:bodyPr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5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 smtClean="0"/>
              <a:t>Tugas Akhir - KI1502</a:t>
            </a:r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C4ED0DAC-1DFE-4B38-9129-F0C2C7A43809}" type="slidenum">
              <a:rPr lang="en-US" altLang="en-US"/>
              <a:pPr/>
              <a:t>‹#›</a:t>
            </a:fld>
            <a:endParaRPr lang="en-US" alt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850" y="1499"/>
            <a:ext cx="1553620" cy="1000975"/>
          </a:xfrm>
          <a:prstGeom prst="rect">
            <a:avLst/>
          </a:prstGeom>
        </p:spPr>
      </p:pic>
      <p:sp>
        <p:nvSpPr>
          <p:cNvPr id="7" name="Rectangle 69"/>
          <p:cNvSpPr>
            <a:spLocks noGrp="1" noChangeArrowheads="1"/>
          </p:cNvSpPr>
          <p:nvPr>
            <p:ph type="dt" sz="quarter" idx="2"/>
          </p:nvPr>
        </p:nvSpPr>
        <p:spPr bwMode="auto">
          <a:xfrm>
            <a:off x="675482" y="6239691"/>
            <a:ext cx="19050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400"/>
            </a:lvl1pPr>
          </a:lstStyle>
          <a:p>
            <a:fld id="{C2A1A940-0EAA-4902-8AAB-C9CFEC089766}" type="datetime3">
              <a:rPr lang="en-US" altLang="en-US" smtClean="0"/>
              <a:t>10 January 2016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466628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4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905000"/>
            <a:ext cx="3810000" cy="4114800"/>
          </a:xfrm>
        </p:spPr>
        <p:txBody>
          <a:bodyPr/>
          <a:lstStyle>
            <a:lvl1pPr>
              <a:defRPr sz="2200"/>
            </a:lvl1pPr>
            <a:lvl2pPr>
              <a:defRPr sz="1800"/>
            </a:lvl2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00600" y="1905000"/>
            <a:ext cx="3810000" cy="4114800"/>
          </a:xfrm>
        </p:spPr>
        <p:txBody>
          <a:bodyPr/>
          <a:lstStyle>
            <a:lvl1pPr>
              <a:defRPr sz="2200"/>
            </a:lvl1pPr>
            <a:lvl2pPr>
              <a:defRPr sz="1800"/>
            </a:lvl2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 smtClean="0"/>
              <a:t>Tugas Akhir - KI1502</a:t>
            </a: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DE7818D7-F530-4C81-B7B8-DA4AE341AB29}" type="slidenum">
              <a:rPr lang="en-US" altLang="en-US"/>
              <a:pPr/>
              <a:t>‹#›</a:t>
            </a:fld>
            <a:endParaRPr lang="en-US" alt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850" y="1499"/>
            <a:ext cx="1553620" cy="1000975"/>
          </a:xfrm>
          <a:prstGeom prst="rect">
            <a:avLst/>
          </a:prstGeom>
        </p:spPr>
      </p:pic>
      <p:sp>
        <p:nvSpPr>
          <p:cNvPr id="8" name="Rectangle 69"/>
          <p:cNvSpPr>
            <a:spLocks noGrp="1" noChangeArrowheads="1"/>
          </p:cNvSpPr>
          <p:nvPr>
            <p:ph type="dt" sz="quarter" idx="12"/>
          </p:nvPr>
        </p:nvSpPr>
        <p:spPr bwMode="auto">
          <a:xfrm>
            <a:off x="675482" y="6239691"/>
            <a:ext cx="19050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400"/>
            </a:lvl1pPr>
          </a:lstStyle>
          <a:p>
            <a:fld id="{587DAC42-7820-4964-B8FF-1E94E8201520}" type="datetime3">
              <a:rPr lang="en-US" altLang="en-US" smtClean="0"/>
              <a:t>10 January 2016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938448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9" y="117475"/>
            <a:ext cx="7886700" cy="1325563"/>
          </a:xfrm>
        </p:spPr>
        <p:txBody>
          <a:bodyPr/>
          <a:lstStyle>
            <a:lvl1pPr>
              <a:defRPr sz="24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9" y="1681163"/>
            <a:ext cx="3868737" cy="823912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9" y="2505075"/>
            <a:ext cx="3868737" cy="3684588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 smtClean="0"/>
              <a:t>Tugas Akhir - KI1502</a:t>
            </a:r>
            <a:endParaRPr lang="en-US" alt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F9570280-3D45-4E2B-87AF-AA821BDE3082}" type="slidenum">
              <a:rPr lang="en-US" altLang="en-US"/>
              <a:pPr/>
              <a:t>‹#›</a:t>
            </a:fld>
            <a:endParaRPr lang="en-US" alt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850" y="1499"/>
            <a:ext cx="1553620" cy="1000975"/>
          </a:xfrm>
          <a:prstGeom prst="rect">
            <a:avLst/>
          </a:prstGeom>
        </p:spPr>
      </p:pic>
      <p:sp>
        <p:nvSpPr>
          <p:cNvPr id="10" name="Rectangle 69"/>
          <p:cNvSpPr>
            <a:spLocks noGrp="1" noChangeArrowheads="1"/>
          </p:cNvSpPr>
          <p:nvPr>
            <p:ph type="dt" sz="quarter" idx="12"/>
          </p:nvPr>
        </p:nvSpPr>
        <p:spPr bwMode="auto">
          <a:xfrm>
            <a:off x="675482" y="6239691"/>
            <a:ext cx="19050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400"/>
            </a:lvl1pPr>
          </a:lstStyle>
          <a:p>
            <a:fld id="{D8AA0B7C-5A73-48A6-BC86-C98351BE19E6}" type="datetime3">
              <a:rPr lang="en-US" altLang="en-US" smtClean="0"/>
              <a:t>10 January 2016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863806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 smtClean="0"/>
              <a:t>Tugas Akhir - KI1502</a:t>
            </a:r>
            <a:endParaRPr lang="en-US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22BEEA66-88D3-4DAC-B068-8ACD3D86CFED}" type="slidenum">
              <a:rPr lang="en-US" altLang="en-US"/>
              <a:pPr/>
              <a:t>‹#›</a:t>
            </a:fld>
            <a:endParaRPr lang="en-US" altLang="en-US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850" y="1499"/>
            <a:ext cx="1553620" cy="1000975"/>
          </a:xfrm>
          <a:prstGeom prst="rect">
            <a:avLst/>
          </a:prstGeom>
        </p:spPr>
      </p:pic>
      <p:sp>
        <p:nvSpPr>
          <p:cNvPr id="6" name="Rectangle 69"/>
          <p:cNvSpPr>
            <a:spLocks noGrp="1" noChangeArrowheads="1"/>
          </p:cNvSpPr>
          <p:nvPr>
            <p:ph type="dt" sz="quarter" idx="2"/>
          </p:nvPr>
        </p:nvSpPr>
        <p:spPr bwMode="auto">
          <a:xfrm>
            <a:off x="675482" y="6239691"/>
            <a:ext cx="19050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400"/>
            </a:lvl1pPr>
          </a:lstStyle>
          <a:p>
            <a:fld id="{DBA997B4-A2EA-4CB4-B38F-58BDDB73B3D3}" type="datetime3">
              <a:rPr lang="en-US" altLang="en-US" smtClean="0"/>
              <a:t>10 January 2016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022840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 smtClean="0"/>
              <a:t>Tugas Akhir - KI1502</a:t>
            </a:r>
            <a:endParaRPr lang="en-US" alt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F498485-1DF2-402D-BD1C-399049DDD30A}" type="slidenum">
              <a:rPr lang="en-US" altLang="en-US"/>
              <a:pPr/>
              <a:t>‹#›</a:t>
            </a:fld>
            <a:endParaRPr lang="en-US" alt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850" y="1499"/>
            <a:ext cx="1553620" cy="1000975"/>
          </a:xfrm>
          <a:prstGeom prst="rect">
            <a:avLst/>
          </a:prstGeom>
        </p:spPr>
      </p:pic>
      <p:sp>
        <p:nvSpPr>
          <p:cNvPr id="5" name="Rectangle 69"/>
          <p:cNvSpPr>
            <a:spLocks noGrp="1" noChangeArrowheads="1"/>
          </p:cNvSpPr>
          <p:nvPr>
            <p:ph type="dt" sz="quarter" idx="2"/>
          </p:nvPr>
        </p:nvSpPr>
        <p:spPr bwMode="auto">
          <a:xfrm>
            <a:off x="675482" y="6239691"/>
            <a:ext cx="19050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400"/>
            </a:lvl1pPr>
          </a:lstStyle>
          <a:p>
            <a:fld id="{AA6A3E89-397E-4850-B291-61CEAE099694}" type="datetime3">
              <a:rPr lang="en-US" altLang="en-US" smtClean="0"/>
              <a:t>10 January 2016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776843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9" y="457200"/>
            <a:ext cx="2949575" cy="1600200"/>
          </a:xfrm>
        </p:spPr>
        <p:txBody>
          <a:bodyPr/>
          <a:lstStyle>
            <a:lvl1pPr>
              <a:defRPr sz="28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7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9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 smtClean="0"/>
              <a:t>Tugas Akhir - KI1502</a:t>
            </a: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F3C95C4F-0B50-4920-86CE-E11B98D8F272}" type="slidenum">
              <a:rPr lang="en-US" altLang="en-US"/>
              <a:pPr/>
              <a:t>‹#›</a:t>
            </a:fld>
            <a:endParaRPr lang="en-US" alt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850" y="1499"/>
            <a:ext cx="1553620" cy="100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3560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9" y="457200"/>
            <a:ext cx="2949575" cy="1600200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7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9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 smtClean="0"/>
              <a:t>Tugas Akhir - KI1502</a:t>
            </a: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F18CFE36-1B01-491F-86A2-FAB6329A643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614571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98" name="Group 2"/>
          <p:cNvGrpSpPr>
            <a:grpSpLocks/>
          </p:cNvGrpSpPr>
          <p:nvPr/>
        </p:nvGrpSpPr>
        <p:grpSpPr bwMode="auto">
          <a:xfrm>
            <a:off x="0" y="0"/>
            <a:ext cx="9144000" cy="6858000"/>
            <a:chOff x="0" y="0"/>
            <a:chExt cx="5760" cy="4320"/>
          </a:xfrm>
        </p:grpSpPr>
        <p:grpSp>
          <p:nvGrpSpPr>
            <p:cNvPr id="4099" name="Group 3"/>
            <p:cNvGrpSpPr>
              <a:grpSpLocks/>
            </p:cNvGrpSpPr>
            <p:nvPr/>
          </p:nvGrpSpPr>
          <p:grpSpPr bwMode="auto">
            <a:xfrm>
              <a:off x="0" y="0"/>
              <a:ext cx="5760" cy="4320"/>
              <a:chOff x="0" y="0"/>
              <a:chExt cx="5760" cy="4320"/>
            </a:xfrm>
          </p:grpSpPr>
          <p:grpSp>
            <p:nvGrpSpPr>
              <p:cNvPr id="4100" name="Group 4"/>
              <p:cNvGrpSpPr>
                <a:grpSpLocks/>
              </p:cNvGrpSpPr>
              <p:nvPr/>
            </p:nvGrpSpPr>
            <p:grpSpPr bwMode="auto">
              <a:xfrm>
                <a:off x="0" y="192"/>
                <a:ext cx="5760" cy="4032"/>
                <a:chOff x="0" y="192"/>
                <a:chExt cx="5760" cy="4032"/>
              </a:xfrm>
            </p:grpSpPr>
            <p:sp>
              <p:nvSpPr>
                <p:cNvPr id="4101" name="Line 5"/>
                <p:cNvSpPr>
                  <a:spLocks noChangeShapeType="1"/>
                </p:cNvSpPr>
                <p:nvPr/>
              </p:nvSpPr>
              <p:spPr bwMode="white">
                <a:xfrm>
                  <a:off x="0" y="19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4102" name="Line 6"/>
                <p:cNvSpPr>
                  <a:spLocks noChangeShapeType="1"/>
                </p:cNvSpPr>
                <p:nvPr/>
              </p:nvSpPr>
              <p:spPr bwMode="white">
                <a:xfrm>
                  <a:off x="0" y="38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4103" name="Line 7"/>
                <p:cNvSpPr>
                  <a:spLocks noChangeShapeType="1"/>
                </p:cNvSpPr>
                <p:nvPr/>
              </p:nvSpPr>
              <p:spPr bwMode="white">
                <a:xfrm>
                  <a:off x="0" y="576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4104" name="Line 8"/>
                <p:cNvSpPr>
                  <a:spLocks noChangeShapeType="1"/>
                </p:cNvSpPr>
                <p:nvPr/>
              </p:nvSpPr>
              <p:spPr bwMode="white">
                <a:xfrm>
                  <a:off x="0" y="768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4105" name="Line 9"/>
                <p:cNvSpPr>
                  <a:spLocks noChangeShapeType="1"/>
                </p:cNvSpPr>
                <p:nvPr/>
              </p:nvSpPr>
              <p:spPr bwMode="white">
                <a:xfrm>
                  <a:off x="0" y="960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4106" name="Line 10"/>
                <p:cNvSpPr>
                  <a:spLocks noChangeShapeType="1"/>
                </p:cNvSpPr>
                <p:nvPr/>
              </p:nvSpPr>
              <p:spPr bwMode="white">
                <a:xfrm>
                  <a:off x="0" y="115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4107" name="Line 11"/>
                <p:cNvSpPr>
                  <a:spLocks noChangeShapeType="1"/>
                </p:cNvSpPr>
                <p:nvPr/>
              </p:nvSpPr>
              <p:spPr bwMode="white">
                <a:xfrm>
                  <a:off x="0" y="134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4108" name="Line 12"/>
                <p:cNvSpPr>
                  <a:spLocks noChangeShapeType="1"/>
                </p:cNvSpPr>
                <p:nvPr/>
              </p:nvSpPr>
              <p:spPr bwMode="white">
                <a:xfrm>
                  <a:off x="0" y="1536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4109" name="Line 13"/>
                <p:cNvSpPr>
                  <a:spLocks noChangeShapeType="1"/>
                </p:cNvSpPr>
                <p:nvPr/>
              </p:nvSpPr>
              <p:spPr bwMode="white">
                <a:xfrm>
                  <a:off x="0" y="1728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4110" name="Line 14"/>
                <p:cNvSpPr>
                  <a:spLocks noChangeShapeType="1"/>
                </p:cNvSpPr>
                <p:nvPr/>
              </p:nvSpPr>
              <p:spPr bwMode="white">
                <a:xfrm>
                  <a:off x="0" y="1920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4111" name="Line 15"/>
                <p:cNvSpPr>
                  <a:spLocks noChangeShapeType="1"/>
                </p:cNvSpPr>
                <p:nvPr/>
              </p:nvSpPr>
              <p:spPr bwMode="white">
                <a:xfrm>
                  <a:off x="0" y="211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4112" name="Line 16"/>
                <p:cNvSpPr>
                  <a:spLocks noChangeShapeType="1"/>
                </p:cNvSpPr>
                <p:nvPr/>
              </p:nvSpPr>
              <p:spPr bwMode="white">
                <a:xfrm>
                  <a:off x="0" y="230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4113" name="Line 17"/>
                <p:cNvSpPr>
                  <a:spLocks noChangeShapeType="1"/>
                </p:cNvSpPr>
                <p:nvPr/>
              </p:nvSpPr>
              <p:spPr bwMode="white">
                <a:xfrm>
                  <a:off x="0" y="2496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4114" name="Line 18"/>
                <p:cNvSpPr>
                  <a:spLocks noChangeShapeType="1"/>
                </p:cNvSpPr>
                <p:nvPr/>
              </p:nvSpPr>
              <p:spPr bwMode="white">
                <a:xfrm>
                  <a:off x="0" y="2688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4115" name="Line 19"/>
                <p:cNvSpPr>
                  <a:spLocks noChangeShapeType="1"/>
                </p:cNvSpPr>
                <p:nvPr/>
              </p:nvSpPr>
              <p:spPr bwMode="white">
                <a:xfrm>
                  <a:off x="0" y="2880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4116" name="Line 20"/>
                <p:cNvSpPr>
                  <a:spLocks noChangeShapeType="1"/>
                </p:cNvSpPr>
                <p:nvPr/>
              </p:nvSpPr>
              <p:spPr bwMode="white">
                <a:xfrm>
                  <a:off x="0" y="307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4117" name="Line 21"/>
                <p:cNvSpPr>
                  <a:spLocks noChangeShapeType="1"/>
                </p:cNvSpPr>
                <p:nvPr/>
              </p:nvSpPr>
              <p:spPr bwMode="white">
                <a:xfrm>
                  <a:off x="0" y="326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4118" name="Line 22"/>
                <p:cNvSpPr>
                  <a:spLocks noChangeShapeType="1"/>
                </p:cNvSpPr>
                <p:nvPr/>
              </p:nvSpPr>
              <p:spPr bwMode="white">
                <a:xfrm>
                  <a:off x="0" y="3456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4119" name="Line 23"/>
                <p:cNvSpPr>
                  <a:spLocks noChangeShapeType="1"/>
                </p:cNvSpPr>
                <p:nvPr/>
              </p:nvSpPr>
              <p:spPr bwMode="white">
                <a:xfrm>
                  <a:off x="0" y="3648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4120" name="Line 24"/>
                <p:cNvSpPr>
                  <a:spLocks noChangeShapeType="1"/>
                </p:cNvSpPr>
                <p:nvPr/>
              </p:nvSpPr>
              <p:spPr bwMode="white">
                <a:xfrm>
                  <a:off x="0" y="3840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4121" name="Line 25"/>
                <p:cNvSpPr>
                  <a:spLocks noChangeShapeType="1"/>
                </p:cNvSpPr>
                <p:nvPr/>
              </p:nvSpPr>
              <p:spPr bwMode="white">
                <a:xfrm>
                  <a:off x="0" y="403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4122" name="Line 26"/>
                <p:cNvSpPr>
                  <a:spLocks noChangeShapeType="1"/>
                </p:cNvSpPr>
                <p:nvPr/>
              </p:nvSpPr>
              <p:spPr bwMode="white">
                <a:xfrm>
                  <a:off x="0" y="422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</p:grpSp>
          <p:grpSp>
            <p:nvGrpSpPr>
              <p:cNvPr id="4123" name="Group 27"/>
              <p:cNvGrpSpPr>
                <a:grpSpLocks/>
              </p:cNvGrpSpPr>
              <p:nvPr/>
            </p:nvGrpSpPr>
            <p:grpSpPr bwMode="auto">
              <a:xfrm>
                <a:off x="192" y="0"/>
                <a:ext cx="5376" cy="4320"/>
                <a:chOff x="192" y="0"/>
                <a:chExt cx="5376" cy="4320"/>
              </a:xfrm>
            </p:grpSpPr>
            <p:sp>
              <p:nvSpPr>
                <p:cNvPr id="4124" name="Line 28"/>
                <p:cNvSpPr>
                  <a:spLocks noChangeShapeType="1"/>
                </p:cNvSpPr>
                <p:nvPr/>
              </p:nvSpPr>
              <p:spPr bwMode="white">
                <a:xfrm>
                  <a:off x="19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4125" name="Line 29"/>
                <p:cNvSpPr>
                  <a:spLocks noChangeShapeType="1"/>
                </p:cNvSpPr>
                <p:nvPr/>
              </p:nvSpPr>
              <p:spPr bwMode="white">
                <a:xfrm>
                  <a:off x="38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4126" name="Line 30"/>
                <p:cNvSpPr>
                  <a:spLocks noChangeShapeType="1"/>
                </p:cNvSpPr>
                <p:nvPr/>
              </p:nvSpPr>
              <p:spPr bwMode="white">
                <a:xfrm>
                  <a:off x="57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4127" name="Line 31"/>
                <p:cNvSpPr>
                  <a:spLocks noChangeShapeType="1"/>
                </p:cNvSpPr>
                <p:nvPr/>
              </p:nvSpPr>
              <p:spPr bwMode="white">
                <a:xfrm>
                  <a:off x="76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4128" name="Line 32"/>
                <p:cNvSpPr>
                  <a:spLocks noChangeShapeType="1"/>
                </p:cNvSpPr>
                <p:nvPr/>
              </p:nvSpPr>
              <p:spPr bwMode="white">
                <a:xfrm>
                  <a:off x="96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4129" name="Line 33"/>
                <p:cNvSpPr>
                  <a:spLocks noChangeShapeType="1"/>
                </p:cNvSpPr>
                <p:nvPr/>
              </p:nvSpPr>
              <p:spPr bwMode="white">
                <a:xfrm>
                  <a:off x="115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4130" name="Line 34"/>
                <p:cNvSpPr>
                  <a:spLocks noChangeShapeType="1"/>
                </p:cNvSpPr>
                <p:nvPr/>
              </p:nvSpPr>
              <p:spPr bwMode="white">
                <a:xfrm>
                  <a:off x="134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4131" name="Line 35"/>
                <p:cNvSpPr>
                  <a:spLocks noChangeShapeType="1"/>
                </p:cNvSpPr>
                <p:nvPr/>
              </p:nvSpPr>
              <p:spPr bwMode="white">
                <a:xfrm>
                  <a:off x="153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4132" name="Line 36"/>
                <p:cNvSpPr>
                  <a:spLocks noChangeShapeType="1"/>
                </p:cNvSpPr>
                <p:nvPr/>
              </p:nvSpPr>
              <p:spPr bwMode="white">
                <a:xfrm>
                  <a:off x="172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4133" name="Line 37"/>
                <p:cNvSpPr>
                  <a:spLocks noChangeShapeType="1"/>
                </p:cNvSpPr>
                <p:nvPr/>
              </p:nvSpPr>
              <p:spPr bwMode="white">
                <a:xfrm>
                  <a:off x="192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4134" name="Line 38"/>
                <p:cNvSpPr>
                  <a:spLocks noChangeShapeType="1"/>
                </p:cNvSpPr>
                <p:nvPr/>
              </p:nvSpPr>
              <p:spPr bwMode="white">
                <a:xfrm>
                  <a:off x="211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4135" name="Line 39"/>
                <p:cNvSpPr>
                  <a:spLocks noChangeShapeType="1"/>
                </p:cNvSpPr>
                <p:nvPr/>
              </p:nvSpPr>
              <p:spPr bwMode="white">
                <a:xfrm>
                  <a:off x="230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4136" name="Line 40"/>
                <p:cNvSpPr>
                  <a:spLocks noChangeShapeType="1"/>
                </p:cNvSpPr>
                <p:nvPr/>
              </p:nvSpPr>
              <p:spPr bwMode="white">
                <a:xfrm>
                  <a:off x="249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4137" name="Line 41"/>
                <p:cNvSpPr>
                  <a:spLocks noChangeShapeType="1"/>
                </p:cNvSpPr>
                <p:nvPr/>
              </p:nvSpPr>
              <p:spPr bwMode="white">
                <a:xfrm>
                  <a:off x="268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4138" name="Line 42"/>
                <p:cNvSpPr>
                  <a:spLocks noChangeShapeType="1"/>
                </p:cNvSpPr>
                <p:nvPr/>
              </p:nvSpPr>
              <p:spPr bwMode="white">
                <a:xfrm>
                  <a:off x="288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4139" name="Line 43"/>
                <p:cNvSpPr>
                  <a:spLocks noChangeShapeType="1"/>
                </p:cNvSpPr>
                <p:nvPr/>
              </p:nvSpPr>
              <p:spPr bwMode="white">
                <a:xfrm>
                  <a:off x="307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4140" name="Line 44"/>
                <p:cNvSpPr>
                  <a:spLocks noChangeShapeType="1"/>
                </p:cNvSpPr>
                <p:nvPr/>
              </p:nvSpPr>
              <p:spPr bwMode="white">
                <a:xfrm>
                  <a:off x="326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4141" name="Line 45"/>
                <p:cNvSpPr>
                  <a:spLocks noChangeShapeType="1"/>
                </p:cNvSpPr>
                <p:nvPr/>
              </p:nvSpPr>
              <p:spPr bwMode="white">
                <a:xfrm>
                  <a:off x="345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4142" name="Line 46"/>
                <p:cNvSpPr>
                  <a:spLocks noChangeShapeType="1"/>
                </p:cNvSpPr>
                <p:nvPr/>
              </p:nvSpPr>
              <p:spPr bwMode="white">
                <a:xfrm>
                  <a:off x="364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4143" name="Line 47"/>
                <p:cNvSpPr>
                  <a:spLocks noChangeShapeType="1"/>
                </p:cNvSpPr>
                <p:nvPr/>
              </p:nvSpPr>
              <p:spPr bwMode="white">
                <a:xfrm>
                  <a:off x="384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4144" name="Line 48"/>
                <p:cNvSpPr>
                  <a:spLocks noChangeShapeType="1"/>
                </p:cNvSpPr>
                <p:nvPr/>
              </p:nvSpPr>
              <p:spPr bwMode="white">
                <a:xfrm>
                  <a:off x="403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4145" name="Line 49"/>
                <p:cNvSpPr>
                  <a:spLocks noChangeShapeType="1"/>
                </p:cNvSpPr>
                <p:nvPr/>
              </p:nvSpPr>
              <p:spPr bwMode="white">
                <a:xfrm>
                  <a:off x="422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4146" name="Line 50"/>
                <p:cNvSpPr>
                  <a:spLocks noChangeShapeType="1"/>
                </p:cNvSpPr>
                <p:nvPr/>
              </p:nvSpPr>
              <p:spPr bwMode="white">
                <a:xfrm>
                  <a:off x="441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4147" name="Line 51"/>
                <p:cNvSpPr>
                  <a:spLocks noChangeShapeType="1"/>
                </p:cNvSpPr>
                <p:nvPr/>
              </p:nvSpPr>
              <p:spPr bwMode="white">
                <a:xfrm>
                  <a:off x="460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4148" name="Line 52"/>
                <p:cNvSpPr>
                  <a:spLocks noChangeShapeType="1"/>
                </p:cNvSpPr>
                <p:nvPr/>
              </p:nvSpPr>
              <p:spPr bwMode="white">
                <a:xfrm>
                  <a:off x="480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4149" name="Line 53"/>
                <p:cNvSpPr>
                  <a:spLocks noChangeShapeType="1"/>
                </p:cNvSpPr>
                <p:nvPr/>
              </p:nvSpPr>
              <p:spPr bwMode="white">
                <a:xfrm>
                  <a:off x="499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4150" name="Line 54"/>
                <p:cNvSpPr>
                  <a:spLocks noChangeShapeType="1"/>
                </p:cNvSpPr>
                <p:nvPr/>
              </p:nvSpPr>
              <p:spPr bwMode="white">
                <a:xfrm>
                  <a:off x="518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4151" name="Line 55"/>
                <p:cNvSpPr>
                  <a:spLocks noChangeShapeType="1"/>
                </p:cNvSpPr>
                <p:nvPr/>
              </p:nvSpPr>
              <p:spPr bwMode="white">
                <a:xfrm>
                  <a:off x="537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4152" name="Line 56"/>
                <p:cNvSpPr>
                  <a:spLocks noChangeShapeType="1"/>
                </p:cNvSpPr>
                <p:nvPr/>
              </p:nvSpPr>
              <p:spPr bwMode="white">
                <a:xfrm>
                  <a:off x="556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</p:grpSp>
        </p:grpSp>
        <p:sp>
          <p:nvSpPr>
            <p:cNvPr id="4153" name="Rectangle 57" descr="60%"/>
            <p:cNvSpPr>
              <a:spLocks noChangeArrowheads="1"/>
            </p:cNvSpPr>
            <p:nvPr/>
          </p:nvSpPr>
          <p:spPr bwMode="ltGray">
            <a:xfrm>
              <a:off x="2112" y="0"/>
              <a:ext cx="3648" cy="96"/>
            </a:xfrm>
            <a:prstGeom prst="rect">
              <a:avLst/>
            </a:prstGeom>
            <a:pattFill prst="pct60">
              <a:fgClr>
                <a:schemeClr val="folHlink"/>
              </a:fgClr>
              <a:bgClr>
                <a:schemeClr val="bg1"/>
              </a:bgClr>
            </a:patt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4154" name="Line 58"/>
            <p:cNvSpPr>
              <a:spLocks noChangeShapeType="1"/>
            </p:cNvSpPr>
            <p:nvPr/>
          </p:nvSpPr>
          <p:spPr bwMode="ltGray">
            <a:xfrm>
              <a:off x="5568" y="0"/>
              <a:ext cx="0" cy="1488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grpSp>
          <p:nvGrpSpPr>
            <p:cNvPr id="4155" name="Group 59"/>
            <p:cNvGrpSpPr>
              <a:grpSpLocks/>
            </p:cNvGrpSpPr>
            <p:nvPr/>
          </p:nvGrpSpPr>
          <p:grpSpPr bwMode="auto">
            <a:xfrm>
              <a:off x="261" y="892"/>
              <a:ext cx="1124" cy="1464"/>
              <a:chOff x="96" y="916"/>
              <a:chExt cx="2208" cy="2876"/>
            </a:xfrm>
          </p:grpSpPr>
          <p:sp>
            <p:nvSpPr>
              <p:cNvPr id="4156" name="Line 60"/>
              <p:cNvSpPr>
                <a:spLocks noChangeShapeType="1"/>
              </p:cNvSpPr>
              <p:nvPr/>
            </p:nvSpPr>
            <p:spPr bwMode="ltGray">
              <a:xfrm flipH="1">
                <a:off x="96" y="1037"/>
                <a:ext cx="2208" cy="0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400"/>
              </a:p>
            </p:txBody>
          </p:sp>
          <p:sp>
            <p:nvSpPr>
              <p:cNvPr id="4157" name="Line 61"/>
              <p:cNvSpPr>
                <a:spLocks noChangeShapeType="1"/>
              </p:cNvSpPr>
              <p:nvPr/>
            </p:nvSpPr>
            <p:spPr bwMode="ltGray">
              <a:xfrm>
                <a:off x="336" y="920"/>
                <a:ext cx="0" cy="2872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400"/>
              </a:p>
            </p:txBody>
          </p:sp>
          <p:sp>
            <p:nvSpPr>
              <p:cNvPr id="4158" name="Arc 62"/>
              <p:cNvSpPr>
                <a:spLocks/>
              </p:cNvSpPr>
              <p:nvPr/>
            </p:nvSpPr>
            <p:spPr bwMode="ltGray">
              <a:xfrm flipH="1">
                <a:off x="217" y="916"/>
                <a:ext cx="239" cy="239"/>
              </a:xfrm>
              <a:custGeom>
                <a:avLst/>
                <a:gdLst>
                  <a:gd name="G0" fmla="+- 21595 0 0"/>
                  <a:gd name="G1" fmla="+- 21600 0 0"/>
                  <a:gd name="G2" fmla="+- 21600 0 0"/>
                  <a:gd name="T0" fmla="*/ 21114 w 43195"/>
                  <a:gd name="T1" fmla="*/ 5 h 43200"/>
                  <a:gd name="T2" fmla="*/ 0 w 43195"/>
                  <a:gd name="T3" fmla="*/ 22056 h 43200"/>
                  <a:gd name="T4" fmla="*/ 21595 w 43195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3195" h="43200" fill="none" extrusionOk="0">
                    <a:moveTo>
                      <a:pt x="21114" y="5"/>
                    </a:moveTo>
                    <a:cubicBezTo>
                      <a:pt x="21274" y="1"/>
                      <a:pt x="21434" y="-1"/>
                      <a:pt x="21595" y="0"/>
                    </a:cubicBezTo>
                    <a:cubicBezTo>
                      <a:pt x="33524" y="0"/>
                      <a:pt x="43195" y="9670"/>
                      <a:pt x="43195" y="21600"/>
                    </a:cubicBezTo>
                    <a:cubicBezTo>
                      <a:pt x="43195" y="33529"/>
                      <a:pt x="33524" y="43200"/>
                      <a:pt x="21595" y="43200"/>
                    </a:cubicBezTo>
                    <a:cubicBezTo>
                      <a:pt x="9843" y="43200"/>
                      <a:pt x="247" y="33805"/>
                      <a:pt x="-1" y="22056"/>
                    </a:cubicBezTo>
                  </a:path>
                  <a:path w="43195" h="43200" stroke="0" extrusionOk="0">
                    <a:moveTo>
                      <a:pt x="21114" y="5"/>
                    </a:moveTo>
                    <a:cubicBezTo>
                      <a:pt x="21274" y="1"/>
                      <a:pt x="21434" y="-1"/>
                      <a:pt x="21595" y="0"/>
                    </a:cubicBezTo>
                    <a:cubicBezTo>
                      <a:pt x="33524" y="0"/>
                      <a:pt x="43195" y="9670"/>
                      <a:pt x="43195" y="21600"/>
                    </a:cubicBezTo>
                    <a:cubicBezTo>
                      <a:pt x="43195" y="33529"/>
                      <a:pt x="33524" y="43200"/>
                      <a:pt x="21595" y="43200"/>
                    </a:cubicBezTo>
                    <a:cubicBezTo>
                      <a:pt x="9843" y="43200"/>
                      <a:pt x="247" y="33805"/>
                      <a:pt x="-1" y="22056"/>
                    </a:cubicBezTo>
                    <a:lnTo>
                      <a:pt x="21595" y="21600"/>
                    </a:lnTo>
                    <a:close/>
                  </a:path>
                </a:pathLst>
              </a:cu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400"/>
              </a:p>
            </p:txBody>
          </p:sp>
        </p:grpSp>
      </p:grpSp>
      <p:sp>
        <p:nvSpPr>
          <p:cNvPr id="4159" name="Rectangle 63"/>
          <p:cNvSpPr>
            <a:spLocks noGrp="1" noChangeArrowheads="1"/>
          </p:cNvSpPr>
          <p:nvPr>
            <p:ph type="title"/>
          </p:nvPr>
        </p:nvSpPr>
        <p:spPr bwMode="auto">
          <a:xfrm>
            <a:off x="1066800" y="3048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 smtClean="0"/>
              <a:t>Click to edit Master title style</a:t>
            </a:r>
          </a:p>
        </p:txBody>
      </p:sp>
      <p:sp>
        <p:nvSpPr>
          <p:cNvPr id="4160" name="Rectangle 64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9050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 smtClean="0"/>
              <a:t>Click to edit Master text styles</a:t>
            </a:r>
          </a:p>
          <a:p>
            <a:pPr lvl="1"/>
            <a:r>
              <a:rPr lang="en-US" altLang="en-US" dirty="0" smtClean="0"/>
              <a:t>Second level</a:t>
            </a:r>
          </a:p>
          <a:p>
            <a:pPr lvl="2"/>
            <a:r>
              <a:rPr lang="en-US" altLang="en-US" dirty="0" smtClean="0"/>
              <a:t>Third level</a:t>
            </a:r>
          </a:p>
          <a:p>
            <a:pPr lvl="3"/>
            <a:r>
              <a:rPr lang="en-US" altLang="en-US" dirty="0" smtClean="0"/>
              <a:t>Fourth level</a:t>
            </a:r>
          </a:p>
          <a:p>
            <a:pPr lvl="4"/>
            <a:r>
              <a:rPr lang="en-US" altLang="en-US" dirty="0" smtClean="0"/>
              <a:t>Fifth level</a:t>
            </a:r>
          </a:p>
        </p:txBody>
      </p:sp>
      <p:sp>
        <p:nvSpPr>
          <p:cNvPr id="4162" name="Rectangle 6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400">
                <a:latin typeface="Trebuchet MS" panose="020B0603020202020204" pitchFamily="34" charset="0"/>
              </a:defRPr>
            </a:lvl1pPr>
          </a:lstStyle>
          <a:p>
            <a:r>
              <a:rPr lang="en-US" altLang="en-US" smtClean="0"/>
              <a:t>Tugas Akhir - KI1502</a:t>
            </a:r>
            <a:endParaRPr lang="en-US" altLang="en-US" dirty="0"/>
          </a:p>
        </p:txBody>
      </p:sp>
      <p:sp>
        <p:nvSpPr>
          <p:cNvPr id="4163" name="Rectangle 6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6BE76C48-8D20-4335-B089-376CE87A897E}" type="slidenum">
              <a:rPr lang="en-US" altLang="en-US"/>
              <a:pPr/>
              <a:t>‹#›</a:t>
            </a:fld>
            <a:endParaRPr lang="en-US" altLang="en-US"/>
          </a:p>
        </p:txBody>
      </p:sp>
      <p:pic>
        <p:nvPicPr>
          <p:cNvPr id="67" name="Picture 66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850" y="1499"/>
            <a:ext cx="1553620" cy="1000975"/>
          </a:xfrm>
          <a:prstGeom prst="rect">
            <a:avLst/>
          </a:prstGeom>
        </p:spPr>
      </p:pic>
      <p:sp>
        <p:nvSpPr>
          <p:cNvPr id="68" name="Rectangle 69"/>
          <p:cNvSpPr>
            <a:spLocks noGrp="1" noChangeArrowheads="1"/>
          </p:cNvSpPr>
          <p:nvPr>
            <p:ph type="dt" sz="quarter" idx="2"/>
          </p:nvPr>
        </p:nvSpPr>
        <p:spPr bwMode="auto">
          <a:xfrm>
            <a:off x="675482" y="6239691"/>
            <a:ext cx="19050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400"/>
            </a:lvl1pPr>
          </a:lstStyle>
          <a:p>
            <a:fld id="{304CBA1B-6217-4AAB-8EFD-F8310463A2FC}" type="datetime3">
              <a:rPr lang="en-US" altLang="en-US" smtClean="0"/>
              <a:t>10 January 2016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timing>
    <p:tnLst>
      <p:par>
        <p:cTn id="1" dur="indefinite" restart="never" nodeType="tmRoot"/>
      </p:par>
    </p:tnLst>
  </p:timing>
  <p:hf hdr="0"/>
  <p:txStyles>
    <p:titleStyle>
      <a:lvl1pPr algn="r" rtl="0" fontAlgn="base">
        <a:spcBef>
          <a:spcPct val="0"/>
        </a:spcBef>
        <a:spcAft>
          <a:spcPct val="0"/>
        </a:spcAft>
        <a:defRPr sz="2400" kern="1200">
          <a:solidFill>
            <a:schemeClr val="tx2"/>
          </a:solidFill>
          <a:latin typeface="Trebuchet MS" panose="020B0603020202020204" pitchFamily="34" charset="0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anose="020B0604030504040204" pitchFamily="34" charset="0"/>
        </a:defRPr>
      </a:lvl2pPr>
      <a:lvl3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anose="020B0604030504040204" pitchFamily="34" charset="0"/>
        </a:defRPr>
      </a:lvl3pPr>
      <a:lvl4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anose="020B0604030504040204" pitchFamily="34" charset="0"/>
        </a:defRPr>
      </a:lvl4pPr>
      <a:lvl5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anose="020B0604030504040204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anose="020B0604030504040204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anose="020B0604030504040204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anose="020B0604030504040204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anose="020B0604030504040204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chemeClr val="hlink"/>
        </a:buClr>
        <a:buSzPct val="110000"/>
        <a:buFont typeface="Wingdings" panose="05000000000000000000" pitchFamily="2" charset="2"/>
        <a:buChar char="q"/>
        <a:defRPr sz="1600" kern="1200">
          <a:solidFill>
            <a:schemeClr val="tx1"/>
          </a:solidFill>
          <a:latin typeface="Trebuchet MS" panose="020B0603020202020204" pitchFamily="34" charset="0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chemeClr val="tx1"/>
        </a:buClr>
        <a:buSzPct val="60000"/>
        <a:buFont typeface="Wingdings" panose="05000000000000000000" pitchFamily="2" charset="2"/>
        <a:buChar char="n"/>
        <a:defRPr sz="1600" kern="1200">
          <a:solidFill>
            <a:schemeClr val="tx1"/>
          </a:solidFill>
          <a:latin typeface="Trebuchet MS" panose="020B0603020202020204" pitchFamily="34" charset="0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95000"/>
        <a:buFont typeface="Wingdings" panose="05000000000000000000" pitchFamily="2" charset="2"/>
        <a:buChar char="w"/>
        <a:defRPr sz="1600" kern="1200">
          <a:solidFill>
            <a:schemeClr val="tx1"/>
          </a:solidFill>
          <a:latin typeface="Trebuchet MS" panose="020B0603020202020204" pitchFamily="34" charset="0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anose="05000000000000000000" pitchFamily="2" charset="2"/>
        <a:buChar char="n"/>
        <a:defRPr sz="1600" kern="1200">
          <a:solidFill>
            <a:schemeClr val="tx1"/>
          </a:solidFill>
          <a:latin typeface="Trebuchet MS" panose="020B0603020202020204" pitchFamily="34" charset="0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1600" kern="1200">
          <a:solidFill>
            <a:schemeClr val="tx1"/>
          </a:solidFill>
          <a:latin typeface="Trebuchet MS" panose="020B0603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35.png"/><Relationship Id="rId7" Type="http://schemas.openxmlformats.org/officeDocument/2006/relationships/image" Target="../media/image49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31985" y="1524000"/>
            <a:ext cx="7927145" cy="1209676"/>
          </a:xfrm>
        </p:spPr>
        <p:txBody>
          <a:bodyPr/>
          <a:lstStyle/>
          <a:p>
            <a:pPr algn="l"/>
            <a:r>
              <a:rPr lang="en-US" dirty="0" err="1" smtClean="0"/>
              <a:t>DETEKSI</a:t>
            </a:r>
            <a:r>
              <a:rPr lang="en-US" smtClean="0"/>
              <a:t> API BERBASIS SENSOR VISUAL MENGGUNAKAN METODE SUPPORT VECTOR MACHINES</a:t>
            </a:r>
            <a:endParaRPr lang="en-US" sz="2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071301"/>
            <a:ext cx="6400800" cy="2415100"/>
          </a:xfrm>
        </p:spPr>
        <p:txBody>
          <a:bodyPr/>
          <a:lstStyle/>
          <a:p>
            <a:pPr algn="r"/>
            <a:r>
              <a:rPr lang="en-US" sz="2000" u="sng" dirty="0" err="1"/>
              <a:t>Penyusun</a:t>
            </a:r>
            <a:r>
              <a:rPr lang="en-US" sz="2000" u="sng" dirty="0"/>
              <a:t> </a:t>
            </a:r>
            <a:r>
              <a:rPr lang="en-US" sz="2000" u="sng" dirty="0" err="1"/>
              <a:t>Tugas</a:t>
            </a:r>
            <a:r>
              <a:rPr lang="en-US" sz="2000" u="sng" dirty="0"/>
              <a:t> </a:t>
            </a:r>
            <a:r>
              <a:rPr lang="en-US" sz="2000" u="sng" dirty="0" err="1"/>
              <a:t>Akhir</a:t>
            </a:r>
            <a:r>
              <a:rPr lang="en-US" sz="2000" dirty="0"/>
              <a:t>:</a:t>
            </a:r>
          </a:p>
          <a:p>
            <a:pPr algn="r"/>
            <a:r>
              <a:rPr lang="en-US" sz="2000" smtClean="0">
                <a:solidFill>
                  <a:srgbClr val="000000"/>
                </a:solidFill>
              </a:rPr>
              <a:t>Hamdi Ahmadi Muzakkiy</a:t>
            </a:r>
            <a:endParaRPr lang="en-US" sz="2000" dirty="0">
              <a:solidFill>
                <a:srgbClr val="000000"/>
              </a:solidFill>
            </a:endParaRPr>
          </a:p>
          <a:p>
            <a:pPr algn="r"/>
            <a:r>
              <a:rPr lang="en-US" sz="2000">
                <a:solidFill>
                  <a:srgbClr val="000000"/>
                </a:solidFill>
              </a:rPr>
              <a:t>(</a:t>
            </a:r>
            <a:r>
              <a:rPr lang="en-US" sz="2000" smtClean="0">
                <a:solidFill>
                  <a:srgbClr val="000000"/>
                </a:solidFill>
              </a:rPr>
              <a:t>5112 </a:t>
            </a:r>
            <a:r>
              <a:rPr lang="en-US" sz="2000">
                <a:solidFill>
                  <a:srgbClr val="000000"/>
                </a:solidFill>
              </a:rPr>
              <a:t>100 </a:t>
            </a:r>
            <a:r>
              <a:rPr lang="en-US" sz="2000" smtClean="0">
                <a:solidFill>
                  <a:srgbClr val="000000"/>
                </a:solidFill>
              </a:rPr>
              <a:t>091)</a:t>
            </a:r>
            <a:endParaRPr lang="en-US" sz="2000" dirty="0">
              <a:solidFill>
                <a:srgbClr val="000000"/>
              </a:solidFill>
            </a:endParaRPr>
          </a:p>
          <a:p>
            <a:pPr algn="r"/>
            <a:r>
              <a:rPr lang="en-US" sz="2000" u="sng" dirty="0" err="1"/>
              <a:t>Dosen</a:t>
            </a:r>
            <a:r>
              <a:rPr lang="en-US" sz="2000" u="sng" dirty="0"/>
              <a:t> </a:t>
            </a:r>
            <a:r>
              <a:rPr lang="en-US" sz="2000" u="sng" dirty="0" err="1"/>
              <a:t>Pembimbing</a:t>
            </a:r>
            <a:r>
              <a:rPr lang="en-US" sz="2000" b="1" dirty="0"/>
              <a:t>:</a:t>
            </a:r>
          </a:p>
          <a:p>
            <a:pPr algn="r"/>
            <a:r>
              <a:rPr lang="en-US" sz="2000" smtClean="0">
                <a:solidFill>
                  <a:srgbClr val="000000"/>
                </a:solidFill>
              </a:rPr>
              <a:t>Prof. Ir. Handayani Tjandrasa, M.Sc., Ph.D.</a:t>
            </a:r>
            <a:endParaRPr lang="en-US" sz="2000" dirty="0">
              <a:solidFill>
                <a:srgbClr val="000000"/>
              </a:solidFill>
            </a:endParaRPr>
          </a:p>
          <a:p>
            <a:pPr algn="r"/>
            <a:r>
              <a:rPr lang="en-US" sz="2000" smtClean="0">
                <a:solidFill>
                  <a:srgbClr val="000000"/>
                </a:solidFill>
              </a:rPr>
              <a:t>Dr. Eng. Chastine Fatichah, S.Kom, M.Kom</a:t>
            </a:r>
            <a:endParaRPr lang="en-US" dirty="0">
              <a:solidFill>
                <a:srgbClr val="000000"/>
              </a:solidFill>
              <a:latin typeface="Trebuchet MS" panose="020B0603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en-US"/>
              <a:t>Tugas Akhir - KI1502</a:t>
            </a:r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CE194A-6BF9-4127-A94C-BA9BC25F9298}" type="slidenum">
              <a:rPr lang="en-US" altLang="en-US" smtClean="0"/>
              <a:pPr/>
              <a:t>1</a:t>
            </a:fld>
            <a:endParaRPr lang="en-US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429000" y="224135"/>
            <a:ext cx="5410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u="sng" dirty="0" smtClean="0">
                <a:latin typeface="Trebuchet MS" panose="020B0603020202020204" pitchFamily="34" charset="0"/>
              </a:rPr>
              <a:t>PRESENTASI TUGAS AKHIR – KI141502</a:t>
            </a:r>
            <a:endParaRPr lang="en-US" sz="2000" u="sng" dirty="0">
              <a:latin typeface="Trebuchet MS" panose="020B0603020202020204" pitchFamily="34" charset="0"/>
            </a:endParaRPr>
          </a:p>
        </p:txBody>
      </p:sp>
      <p:sp>
        <p:nvSpPr>
          <p:cNvPr id="8" name="Rectangle 69"/>
          <p:cNvSpPr>
            <a:spLocks noGrp="1" noChangeArrowheads="1"/>
          </p:cNvSpPr>
          <p:nvPr>
            <p:ph type="dt" sz="quarter" idx="2"/>
          </p:nvPr>
        </p:nvSpPr>
        <p:spPr bwMode="auto">
          <a:xfrm>
            <a:off x="675482" y="6239691"/>
            <a:ext cx="19050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400"/>
            </a:lvl1pPr>
          </a:lstStyle>
          <a:p>
            <a:fld id="{5D90DFD8-74F3-4E62-861F-78B9A3C95336}" type="datetime3">
              <a:rPr lang="en-US" altLang="en-US" smtClean="0"/>
              <a:t>10 January 2016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32283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DIAGRAM ALIR PROSES UTAMA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/>
              <a:t>Tugas Akhir - KI1502</a:t>
            </a:r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D4E484C-70E2-4579-9299-0AF832EC0B54}" type="slidenum">
              <a:rPr lang="en-US" altLang="en-US" smtClean="0"/>
              <a:pPr/>
              <a:t>10</a:t>
            </a:fld>
            <a:endParaRPr lang="en-US" alt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2"/>
          </p:nvPr>
        </p:nvSpPr>
        <p:spPr/>
        <p:txBody>
          <a:bodyPr/>
          <a:lstStyle/>
          <a:p>
            <a:fld id="{436056CB-638A-477E-818E-F64135605DDF}" type="datetime3">
              <a:rPr lang="en-US" altLang="en-US" smtClean="0"/>
              <a:t>10 January 2016</a:t>
            </a:fld>
            <a:endParaRPr lang="en-US" altLang="en-US"/>
          </a:p>
        </p:txBody>
      </p:sp>
      <p:sp>
        <p:nvSpPr>
          <p:cNvPr id="7" name="Oval 6"/>
          <p:cNvSpPr/>
          <p:nvPr/>
        </p:nvSpPr>
        <p:spPr bwMode="auto">
          <a:xfrm>
            <a:off x="2108201" y="1828800"/>
            <a:ext cx="1219200" cy="11303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sp>
        <p:nvSpPr>
          <p:cNvPr id="8" name="Parallelogram 7"/>
          <p:cNvSpPr/>
          <p:nvPr/>
        </p:nvSpPr>
        <p:spPr bwMode="auto">
          <a:xfrm>
            <a:off x="2108201" y="3352800"/>
            <a:ext cx="1219200" cy="838200"/>
          </a:xfrm>
          <a:prstGeom prst="parallelogram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cxnSp>
        <p:nvCxnSpPr>
          <p:cNvPr id="10" name="Straight Arrow Connector 9"/>
          <p:cNvCxnSpPr>
            <a:stCxn id="7" idx="4"/>
            <a:endCxn id="8" idx="0"/>
          </p:cNvCxnSpPr>
          <p:nvPr/>
        </p:nvCxnSpPr>
        <p:spPr bwMode="auto">
          <a:xfrm>
            <a:off x="2717801" y="2959100"/>
            <a:ext cx="0" cy="39370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" name="Rounded Rectangle 12"/>
          <p:cNvSpPr/>
          <p:nvPr/>
        </p:nvSpPr>
        <p:spPr bwMode="auto">
          <a:xfrm>
            <a:off x="2108201" y="4508500"/>
            <a:ext cx="1219200" cy="914400"/>
          </a:xfrm>
          <a:prstGeom prst="roundRect">
            <a:avLst/>
          </a:prstGeom>
          <a:solidFill>
            <a:srgbClr val="00B0F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cxnSp>
        <p:nvCxnSpPr>
          <p:cNvPr id="18" name="Straight Arrow Connector 17"/>
          <p:cNvCxnSpPr>
            <a:endCxn id="13" idx="0"/>
          </p:cNvCxnSpPr>
          <p:nvPr/>
        </p:nvCxnSpPr>
        <p:spPr bwMode="auto">
          <a:xfrm>
            <a:off x="2717801" y="4191000"/>
            <a:ext cx="0" cy="31750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1" name="Rounded Rectangle 20"/>
          <p:cNvSpPr/>
          <p:nvPr/>
        </p:nvSpPr>
        <p:spPr bwMode="auto">
          <a:xfrm>
            <a:off x="3937001" y="4508500"/>
            <a:ext cx="1219200" cy="914400"/>
          </a:xfrm>
          <a:prstGeom prst="round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cxnSp>
        <p:nvCxnSpPr>
          <p:cNvPr id="22" name="Straight Arrow Connector 21"/>
          <p:cNvCxnSpPr>
            <a:endCxn id="21" idx="1"/>
          </p:cNvCxnSpPr>
          <p:nvPr/>
        </p:nvCxnSpPr>
        <p:spPr bwMode="auto">
          <a:xfrm>
            <a:off x="3327401" y="4965700"/>
            <a:ext cx="609600" cy="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5" name="Diamond 24"/>
          <p:cNvSpPr/>
          <p:nvPr/>
        </p:nvSpPr>
        <p:spPr bwMode="auto">
          <a:xfrm>
            <a:off x="3937001" y="3297644"/>
            <a:ext cx="1219200" cy="893356"/>
          </a:xfrm>
          <a:prstGeom prst="diamond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cxnSp>
        <p:nvCxnSpPr>
          <p:cNvPr id="26" name="Straight Arrow Connector 25"/>
          <p:cNvCxnSpPr>
            <a:stCxn id="21" idx="0"/>
            <a:endCxn id="25" idx="2"/>
          </p:cNvCxnSpPr>
          <p:nvPr/>
        </p:nvCxnSpPr>
        <p:spPr bwMode="auto">
          <a:xfrm flipV="1">
            <a:off x="4546601" y="4191000"/>
            <a:ext cx="0" cy="31750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9" name="Rounded Rectangle 28"/>
          <p:cNvSpPr/>
          <p:nvPr/>
        </p:nvSpPr>
        <p:spPr bwMode="auto">
          <a:xfrm>
            <a:off x="3937001" y="2032000"/>
            <a:ext cx="1219200" cy="914400"/>
          </a:xfrm>
          <a:prstGeom prst="round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sp>
        <p:nvSpPr>
          <p:cNvPr id="30" name="Parallelogram 29"/>
          <p:cNvSpPr/>
          <p:nvPr/>
        </p:nvSpPr>
        <p:spPr bwMode="auto">
          <a:xfrm>
            <a:off x="5791200" y="3325221"/>
            <a:ext cx="1219200" cy="838200"/>
          </a:xfrm>
          <a:prstGeom prst="parallelogram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sp>
        <p:nvSpPr>
          <p:cNvPr id="32" name="Oval 31"/>
          <p:cNvSpPr/>
          <p:nvPr/>
        </p:nvSpPr>
        <p:spPr bwMode="auto">
          <a:xfrm>
            <a:off x="5791200" y="4509812"/>
            <a:ext cx="1219200" cy="11303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cxnSp>
        <p:nvCxnSpPr>
          <p:cNvPr id="34" name="Straight Arrow Connector 33"/>
          <p:cNvCxnSpPr>
            <a:stCxn id="25" idx="0"/>
            <a:endCxn id="29" idx="2"/>
          </p:cNvCxnSpPr>
          <p:nvPr/>
        </p:nvCxnSpPr>
        <p:spPr bwMode="auto">
          <a:xfrm flipV="1">
            <a:off x="4546601" y="2946400"/>
            <a:ext cx="0" cy="351244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7" name="Straight Arrow Connector 36"/>
          <p:cNvCxnSpPr>
            <a:stCxn id="29" idx="3"/>
            <a:endCxn id="30" idx="0"/>
          </p:cNvCxnSpPr>
          <p:nvPr/>
        </p:nvCxnSpPr>
        <p:spPr bwMode="auto">
          <a:xfrm>
            <a:off x="5156201" y="2489200"/>
            <a:ext cx="1244599" cy="836021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" name="Straight Arrow Connector 39"/>
          <p:cNvCxnSpPr>
            <a:stCxn id="30" idx="4"/>
            <a:endCxn id="32" idx="0"/>
          </p:cNvCxnSpPr>
          <p:nvPr/>
        </p:nvCxnSpPr>
        <p:spPr bwMode="auto">
          <a:xfrm>
            <a:off x="6400800" y="4163421"/>
            <a:ext cx="0" cy="346391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3" name="TextBox 42"/>
          <p:cNvSpPr txBox="1"/>
          <p:nvPr/>
        </p:nvSpPr>
        <p:spPr>
          <a:xfrm>
            <a:off x="2260601" y="2216835"/>
            <a:ext cx="9144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smtClean="0"/>
              <a:t>MULAI</a:t>
            </a:r>
            <a:endParaRPr lang="en-US" sz="1500"/>
          </a:p>
        </p:txBody>
      </p:sp>
      <p:sp>
        <p:nvSpPr>
          <p:cNvPr id="44" name="TextBox 43"/>
          <p:cNvSpPr txBox="1"/>
          <p:nvPr/>
        </p:nvSpPr>
        <p:spPr>
          <a:xfrm>
            <a:off x="2260601" y="3582739"/>
            <a:ext cx="9144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smtClean="0"/>
              <a:t>FRAME</a:t>
            </a:r>
            <a:endParaRPr lang="en-US" sz="1500"/>
          </a:p>
        </p:txBody>
      </p:sp>
      <p:sp>
        <p:nvSpPr>
          <p:cNvPr id="45" name="TextBox 44"/>
          <p:cNvSpPr txBox="1"/>
          <p:nvPr/>
        </p:nvSpPr>
        <p:spPr>
          <a:xfrm>
            <a:off x="2108201" y="4688701"/>
            <a:ext cx="12192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smtClean="0">
                <a:solidFill>
                  <a:schemeClr val="bg1"/>
                </a:solidFill>
              </a:rPr>
              <a:t>PREPROCESSING</a:t>
            </a:r>
            <a:endParaRPr lang="en-US" sz="1500">
              <a:solidFill>
                <a:schemeClr val="bg1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3937001" y="4797768"/>
            <a:ext cx="12192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smtClean="0"/>
              <a:t>VERIFIKASI</a:t>
            </a:r>
            <a:endParaRPr lang="en-US" sz="1500"/>
          </a:p>
        </p:txBody>
      </p:sp>
      <p:sp>
        <p:nvSpPr>
          <p:cNvPr id="47" name="TextBox 46"/>
          <p:cNvSpPr txBox="1"/>
          <p:nvPr/>
        </p:nvSpPr>
        <p:spPr>
          <a:xfrm>
            <a:off x="3937000" y="3565868"/>
            <a:ext cx="12192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smtClean="0"/>
              <a:t>API</a:t>
            </a:r>
            <a:endParaRPr lang="en-US" sz="1500"/>
          </a:p>
        </p:txBody>
      </p:sp>
      <p:sp>
        <p:nvSpPr>
          <p:cNvPr id="48" name="TextBox 47"/>
          <p:cNvSpPr txBox="1"/>
          <p:nvPr/>
        </p:nvSpPr>
        <p:spPr>
          <a:xfrm>
            <a:off x="3937000" y="2233652"/>
            <a:ext cx="12192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smtClean="0"/>
              <a:t>MENANDAI REGION</a:t>
            </a:r>
            <a:endParaRPr lang="en-US" sz="1500"/>
          </a:p>
        </p:txBody>
      </p:sp>
      <p:sp>
        <p:nvSpPr>
          <p:cNvPr id="49" name="TextBox 48"/>
          <p:cNvSpPr txBox="1"/>
          <p:nvPr/>
        </p:nvSpPr>
        <p:spPr>
          <a:xfrm>
            <a:off x="4241801" y="3019271"/>
            <a:ext cx="12192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smtClean="0"/>
              <a:t>YA</a:t>
            </a:r>
            <a:endParaRPr lang="en-US" sz="1500"/>
          </a:p>
        </p:txBody>
      </p:sp>
      <p:cxnSp>
        <p:nvCxnSpPr>
          <p:cNvPr id="51" name="Straight Arrow Connector 50"/>
          <p:cNvCxnSpPr>
            <a:stCxn id="25" idx="3"/>
            <a:endCxn id="30" idx="5"/>
          </p:cNvCxnSpPr>
          <p:nvPr/>
        </p:nvCxnSpPr>
        <p:spPr bwMode="auto">
          <a:xfrm flipV="1">
            <a:off x="5156201" y="3744321"/>
            <a:ext cx="739774" cy="1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7" name="TextBox 56"/>
          <p:cNvSpPr txBox="1"/>
          <p:nvPr/>
        </p:nvSpPr>
        <p:spPr>
          <a:xfrm>
            <a:off x="4775201" y="3336101"/>
            <a:ext cx="12192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smtClean="0"/>
              <a:t>TIDAK</a:t>
            </a:r>
            <a:endParaRPr lang="en-US" sz="1500"/>
          </a:p>
        </p:txBody>
      </p:sp>
      <p:sp>
        <p:nvSpPr>
          <p:cNvPr id="58" name="TextBox 57"/>
          <p:cNvSpPr txBox="1"/>
          <p:nvPr/>
        </p:nvSpPr>
        <p:spPr>
          <a:xfrm>
            <a:off x="5943600" y="3563004"/>
            <a:ext cx="9144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smtClean="0"/>
              <a:t>FRAME</a:t>
            </a:r>
            <a:endParaRPr lang="en-US" sz="1500"/>
          </a:p>
        </p:txBody>
      </p:sp>
      <p:sp>
        <p:nvSpPr>
          <p:cNvPr id="59" name="TextBox 58"/>
          <p:cNvSpPr txBox="1"/>
          <p:nvPr/>
        </p:nvSpPr>
        <p:spPr>
          <a:xfrm>
            <a:off x="5930900" y="4909203"/>
            <a:ext cx="9144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smtClean="0"/>
              <a:t>SELESAI</a:t>
            </a:r>
            <a:endParaRPr lang="en-US" sz="1500"/>
          </a:p>
        </p:txBody>
      </p:sp>
    </p:spTree>
    <p:extLst>
      <p:ext uri="{BB962C8B-B14F-4D97-AF65-F5344CB8AC3E}">
        <p14:creationId xmlns:p14="http://schemas.microsoft.com/office/powerpoint/2010/main" val="4147462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PREPROCESSING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/>
              <a:t>Tugas Akhir - KI1502</a:t>
            </a:r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D4E484C-70E2-4579-9299-0AF832EC0B54}" type="slidenum">
              <a:rPr lang="en-US" altLang="en-US" smtClean="0"/>
              <a:pPr/>
              <a:t>11</a:t>
            </a:fld>
            <a:endParaRPr lang="en-US" alt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2"/>
          </p:nvPr>
        </p:nvSpPr>
        <p:spPr/>
        <p:txBody>
          <a:bodyPr/>
          <a:lstStyle/>
          <a:p>
            <a:fld id="{436056CB-638A-477E-818E-F64135605DDF}" type="datetime3">
              <a:rPr lang="en-US" altLang="en-US" smtClean="0"/>
              <a:t>10 January 2016</a:t>
            </a:fld>
            <a:endParaRPr lang="en-US" altLang="en-US"/>
          </a:p>
        </p:txBody>
      </p:sp>
      <p:sp>
        <p:nvSpPr>
          <p:cNvPr id="33" name="Oval 32"/>
          <p:cNvSpPr/>
          <p:nvPr/>
        </p:nvSpPr>
        <p:spPr bwMode="auto">
          <a:xfrm>
            <a:off x="2108201" y="1828800"/>
            <a:ext cx="1219200" cy="11303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sp>
        <p:nvSpPr>
          <p:cNvPr id="35" name="Parallelogram 34"/>
          <p:cNvSpPr/>
          <p:nvPr/>
        </p:nvSpPr>
        <p:spPr bwMode="auto">
          <a:xfrm>
            <a:off x="2108201" y="3352800"/>
            <a:ext cx="1219200" cy="838200"/>
          </a:xfrm>
          <a:prstGeom prst="parallelogram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cxnSp>
        <p:nvCxnSpPr>
          <p:cNvPr id="36" name="Straight Arrow Connector 35"/>
          <p:cNvCxnSpPr>
            <a:stCxn id="33" idx="4"/>
            <a:endCxn id="35" idx="0"/>
          </p:cNvCxnSpPr>
          <p:nvPr/>
        </p:nvCxnSpPr>
        <p:spPr bwMode="auto">
          <a:xfrm>
            <a:off x="2717801" y="2959100"/>
            <a:ext cx="0" cy="39370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8" name="Rounded Rectangle 37"/>
          <p:cNvSpPr/>
          <p:nvPr/>
        </p:nvSpPr>
        <p:spPr bwMode="auto">
          <a:xfrm>
            <a:off x="2108201" y="4508500"/>
            <a:ext cx="1219200" cy="914400"/>
          </a:xfrm>
          <a:prstGeom prst="round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cxnSp>
        <p:nvCxnSpPr>
          <p:cNvPr id="39" name="Straight Arrow Connector 38"/>
          <p:cNvCxnSpPr>
            <a:endCxn id="38" idx="0"/>
          </p:cNvCxnSpPr>
          <p:nvPr/>
        </p:nvCxnSpPr>
        <p:spPr bwMode="auto">
          <a:xfrm>
            <a:off x="2717801" y="4191000"/>
            <a:ext cx="0" cy="31750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1" name="Rounded Rectangle 40"/>
          <p:cNvSpPr/>
          <p:nvPr/>
        </p:nvSpPr>
        <p:spPr bwMode="auto">
          <a:xfrm>
            <a:off x="3962400" y="4508500"/>
            <a:ext cx="1219200" cy="914400"/>
          </a:xfrm>
          <a:prstGeom prst="round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cxnSp>
        <p:nvCxnSpPr>
          <p:cNvPr id="42" name="Straight Arrow Connector 41"/>
          <p:cNvCxnSpPr>
            <a:endCxn id="41" idx="1"/>
          </p:cNvCxnSpPr>
          <p:nvPr/>
        </p:nvCxnSpPr>
        <p:spPr bwMode="auto">
          <a:xfrm>
            <a:off x="3352800" y="4965700"/>
            <a:ext cx="609600" cy="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2" name="TextBox 61"/>
          <p:cNvSpPr txBox="1"/>
          <p:nvPr/>
        </p:nvSpPr>
        <p:spPr>
          <a:xfrm>
            <a:off x="2260601" y="2216835"/>
            <a:ext cx="9144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smtClean="0"/>
              <a:t>MULAI</a:t>
            </a:r>
            <a:endParaRPr lang="en-US" sz="1500"/>
          </a:p>
        </p:txBody>
      </p:sp>
      <p:sp>
        <p:nvSpPr>
          <p:cNvPr id="63" name="TextBox 62"/>
          <p:cNvSpPr txBox="1"/>
          <p:nvPr/>
        </p:nvSpPr>
        <p:spPr>
          <a:xfrm>
            <a:off x="2260601" y="3582739"/>
            <a:ext cx="9144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smtClean="0"/>
              <a:t>FRAME</a:t>
            </a:r>
            <a:endParaRPr lang="en-US" sz="1500"/>
          </a:p>
        </p:txBody>
      </p:sp>
      <p:sp>
        <p:nvSpPr>
          <p:cNvPr id="64" name="TextBox 63"/>
          <p:cNvSpPr txBox="1"/>
          <p:nvPr/>
        </p:nvSpPr>
        <p:spPr>
          <a:xfrm>
            <a:off x="2108201" y="4688701"/>
            <a:ext cx="12192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smtClean="0"/>
              <a:t>REDUKSI SIZE FRAME</a:t>
            </a:r>
            <a:endParaRPr lang="en-US" sz="1500"/>
          </a:p>
        </p:txBody>
      </p:sp>
      <p:sp>
        <p:nvSpPr>
          <p:cNvPr id="65" name="TextBox 64"/>
          <p:cNvSpPr txBox="1"/>
          <p:nvPr/>
        </p:nvSpPr>
        <p:spPr>
          <a:xfrm>
            <a:off x="3962400" y="4688701"/>
            <a:ext cx="12192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smtClean="0"/>
              <a:t>DETEKSI GERAK</a:t>
            </a:r>
            <a:endParaRPr lang="en-US" sz="1500"/>
          </a:p>
        </p:txBody>
      </p:sp>
      <p:sp>
        <p:nvSpPr>
          <p:cNvPr id="73" name="Rounded Rectangle 72"/>
          <p:cNvSpPr/>
          <p:nvPr/>
        </p:nvSpPr>
        <p:spPr bwMode="auto">
          <a:xfrm>
            <a:off x="3962400" y="3352800"/>
            <a:ext cx="1219200" cy="914400"/>
          </a:xfrm>
          <a:prstGeom prst="round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sp>
        <p:nvSpPr>
          <p:cNvPr id="74" name="Rounded Rectangle 73"/>
          <p:cNvSpPr/>
          <p:nvPr/>
        </p:nvSpPr>
        <p:spPr bwMode="auto">
          <a:xfrm>
            <a:off x="3962400" y="2146300"/>
            <a:ext cx="1219200" cy="914400"/>
          </a:xfrm>
          <a:prstGeom prst="round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3962400" y="3448929"/>
            <a:ext cx="12192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smtClean="0"/>
              <a:t>DETEKSI WARNA PIKSEL</a:t>
            </a:r>
            <a:endParaRPr lang="en-US" sz="1500"/>
          </a:p>
        </p:txBody>
      </p:sp>
      <p:sp>
        <p:nvSpPr>
          <p:cNvPr id="76" name="TextBox 75"/>
          <p:cNvSpPr txBox="1"/>
          <p:nvPr/>
        </p:nvSpPr>
        <p:spPr>
          <a:xfrm>
            <a:off x="3962401" y="2319804"/>
            <a:ext cx="12192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smtClean="0"/>
              <a:t>REGION GROWING</a:t>
            </a:r>
            <a:endParaRPr lang="en-US" sz="1500"/>
          </a:p>
        </p:txBody>
      </p:sp>
      <p:sp>
        <p:nvSpPr>
          <p:cNvPr id="77" name="Rounded Rectangle 76"/>
          <p:cNvSpPr/>
          <p:nvPr/>
        </p:nvSpPr>
        <p:spPr bwMode="auto">
          <a:xfrm>
            <a:off x="5816599" y="2146300"/>
            <a:ext cx="1219200" cy="914400"/>
          </a:xfrm>
          <a:prstGeom prst="round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5816598" y="2216835"/>
            <a:ext cx="12192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smtClean="0"/>
              <a:t>PERHITUNGAN LUASAN REGION</a:t>
            </a:r>
            <a:endParaRPr lang="en-US" sz="1500"/>
          </a:p>
        </p:txBody>
      </p:sp>
      <p:sp>
        <p:nvSpPr>
          <p:cNvPr id="79" name="Parallelogram 78"/>
          <p:cNvSpPr/>
          <p:nvPr/>
        </p:nvSpPr>
        <p:spPr bwMode="auto">
          <a:xfrm>
            <a:off x="5816598" y="3390900"/>
            <a:ext cx="1219200" cy="838200"/>
          </a:xfrm>
          <a:prstGeom prst="parallelogram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5816598" y="3446334"/>
            <a:ext cx="12192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smtClean="0"/>
              <a:t>KANDIDAT PIKSEL, FRAME</a:t>
            </a:r>
            <a:endParaRPr lang="en-US" sz="1500"/>
          </a:p>
        </p:txBody>
      </p:sp>
      <p:sp>
        <p:nvSpPr>
          <p:cNvPr id="81" name="Oval 80"/>
          <p:cNvSpPr/>
          <p:nvPr/>
        </p:nvSpPr>
        <p:spPr bwMode="auto">
          <a:xfrm>
            <a:off x="5816598" y="4559300"/>
            <a:ext cx="1219200" cy="11303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5968998" y="4956517"/>
            <a:ext cx="9144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smtClean="0"/>
              <a:t>SELESAI</a:t>
            </a:r>
            <a:endParaRPr lang="en-US" sz="1500"/>
          </a:p>
        </p:txBody>
      </p:sp>
      <p:cxnSp>
        <p:nvCxnSpPr>
          <p:cNvPr id="83" name="Straight Arrow Connector 82"/>
          <p:cNvCxnSpPr>
            <a:stCxn id="41" idx="0"/>
            <a:endCxn id="73" idx="2"/>
          </p:cNvCxnSpPr>
          <p:nvPr/>
        </p:nvCxnSpPr>
        <p:spPr bwMode="auto">
          <a:xfrm flipV="1">
            <a:off x="4572000" y="4267200"/>
            <a:ext cx="0" cy="24130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4" name="Straight Arrow Connector 83"/>
          <p:cNvCxnSpPr>
            <a:stCxn id="73" idx="0"/>
            <a:endCxn id="74" idx="2"/>
          </p:cNvCxnSpPr>
          <p:nvPr/>
        </p:nvCxnSpPr>
        <p:spPr bwMode="auto">
          <a:xfrm flipV="1">
            <a:off x="4572000" y="3060700"/>
            <a:ext cx="0" cy="29210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5" name="Straight Arrow Connector 84"/>
          <p:cNvCxnSpPr>
            <a:stCxn id="74" idx="3"/>
            <a:endCxn id="77" idx="1"/>
          </p:cNvCxnSpPr>
          <p:nvPr/>
        </p:nvCxnSpPr>
        <p:spPr bwMode="auto">
          <a:xfrm>
            <a:off x="5181600" y="2603500"/>
            <a:ext cx="634999" cy="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6" name="Straight Arrow Connector 85"/>
          <p:cNvCxnSpPr>
            <a:stCxn id="77" idx="2"/>
            <a:endCxn id="79" idx="0"/>
          </p:cNvCxnSpPr>
          <p:nvPr/>
        </p:nvCxnSpPr>
        <p:spPr bwMode="auto">
          <a:xfrm flipH="1">
            <a:off x="6426198" y="3060700"/>
            <a:ext cx="1" cy="33020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7" name="Straight Arrow Connector 86"/>
          <p:cNvCxnSpPr>
            <a:stCxn id="80" idx="2"/>
            <a:endCxn id="81" idx="0"/>
          </p:cNvCxnSpPr>
          <p:nvPr/>
        </p:nvCxnSpPr>
        <p:spPr bwMode="auto">
          <a:xfrm>
            <a:off x="6426198" y="4231164"/>
            <a:ext cx="0" cy="328136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579100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REDUKSI SIZE FRAME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762000" y="1600200"/>
                <a:ext cx="7924800" cy="4419600"/>
              </a:xfrm>
            </p:spPr>
            <p:txBody>
              <a:bodyPr/>
              <a:lstStyle/>
              <a:p>
                <a:r>
                  <a:rPr lang="en-US" sz="2000" smtClean="0"/>
                  <a:t>Melakukan reduksi </a:t>
                </a:r>
                <a:r>
                  <a:rPr lang="en-US" sz="2000" i="1" smtClean="0"/>
                  <a:t>size frame</a:t>
                </a:r>
                <a:r>
                  <a:rPr lang="en-US" sz="2000" smtClean="0"/>
                  <a:t> yang sedang diproses</a:t>
                </a:r>
              </a:p>
              <a:p>
                <a:r>
                  <a:rPr lang="en-US" sz="2000" smtClean="0"/>
                  <a:t>Menggunakan </a:t>
                </a:r>
                <a:r>
                  <a:rPr lang="en-US" sz="2000" i="1" smtClean="0"/>
                  <a:t>gaussian pyramind</a:t>
                </a:r>
              </a:p>
              <a:p>
                <a:endParaRPr lang="en-US" i="1" smtClean="0"/>
              </a:p>
              <a:p>
                <a:pPr marL="0" indent="0">
                  <a:buNone/>
                </a:pPr>
                <a:endParaRPr lang="en-US" i="1" smtClean="0"/>
              </a:p>
              <a:p>
                <a:pPr marL="0" indent="0">
                  <a:buNone/>
                </a:pPr>
                <a:endParaRPr lang="en-US" i="1" smtClean="0"/>
              </a:p>
              <a:p>
                <a:pPr marL="457200" lvl="1" indent="0">
                  <a:buNone/>
                </a:pPr>
                <a:r>
                  <a:rPr lang="en-US" smtClean="0"/>
                  <a:t>		</a:t>
                </a:r>
              </a:p>
              <a:p>
                <a:pPr marL="457200" lvl="1" indent="0">
                  <a:buNone/>
                </a:pPr>
                <a:r>
                  <a:rPr lang="en-US" sz="2000" i="1" smtClean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∑"/>
                        <m:limLoc m:val="undOvr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= −2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  <m:e>
                        <m:nary>
                          <m:naryPr>
                            <m:chr m:val="∑"/>
                            <m:limLoc m:val="undOvr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= −2</m:t>
                            </m:r>
                          </m:sub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 .  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,2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</m:e>
                        </m:nary>
                      </m:e>
                    </m:nary>
                  </m:oMath>
                </a14:m>
                <a:r>
                  <a:rPr lang="en-US" i="1" smtClean="0"/>
                  <a:t>	</a:t>
                </a:r>
                <a:endParaRPr lang="en-US" i="1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62000" y="1600200"/>
                <a:ext cx="7924800" cy="4419600"/>
              </a:xfrm>
              <a:blipFill rotWithShape="0">
                <a:blip r:embed="rId2"/>
                <a:stretch>
                  <a:fillRect l="-846" t="-9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/>
              <a:t>Tugas Akhir - KI1502</a:t>
            </a:r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D4E484C-70E2-4579-9299-0AF832EC0B54}" type="slidenum">
              <a:rPr lang="en-US" altLang="en-US" smtClean="0"/>
              <a:pPr/>
              <a:t>12</a:t>
            </a:fld>
            <a:endParaRPr lang="en-US" alt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2"/>
          </p:nvPr>
        </p:nvSpPr>
        <p:spPr/>
        <p:txBody>
          <a:bodyPr/>
          <a:lstStyle/>
          <a:p>
            <a:fld id="{436056CB-638A-477E-818E-F64135605DDF}" type="datetime3">
              <a:rPr lang="en-US" altLang="en-US" smtClean="0"/>
              <a:t>10 January 2016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67534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REDUKSI SIZE FRAME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600200"/>
            <a:ext cx="7924800" cy="4419600"/>
          </a:xfrm>
        </p:spPr>
        <p:txBody>
          <a:bodyPr/>
          <a:lstStyle/>
          <a:p>
            <a:r>
              <a:rPr lang="en-US" sz="2000" smtClean="0"/>
              <a:t>Mempercepat proses deteksi api</a:t>
            </a:r>
            <a:endParaRPr lang="en-US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/>
              <a:t>Tugas Akhir - KI1502</a:t>
            </a:r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D4E484C-70E2-4579-9299-0AF832EC0B54}" type="slidenum">
              <a:rPr lang="en-US" altLang="en-US" smtClean="0"/>
              <a:pPr/>
              <a:t>13</a:t>
            </a:fld>
            <a:endParaRPr lang="en-US" alt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2"/>
          </p:nvPr>
        </p:nvSpPr>
        <p:spPr/>
        <p:txBody>
          <a:bodyPr/>
          <a:lstStyle/>
          <a:p>
            <a:fld id="{436056CB-638A-477E-818E-F64135605DDF}" type="datetime3">
              <a:rPr lang="en-US" altLang="en-US" smtClean="0"/>
              <a:t>10 January 2016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3180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REDUKSI SIZE FRAME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600200"/>
            <a:ext cx="7924800" cy="4419600"/>
          </a:xfrm>
        </p:spPr>
        <p:txBody>
          <a:bodyPr/>
          <a:lstStyle/>
          <a:p>
            <a:pPr marL="0" indent="0">
              <a:buNone/>
            </a:pPr>
            <a:r>
              <a:rPr lang="en-US" sz="2000" smtClean="0"/>
              <a:t>Kernel yang digunakan </a:t>
            </a:r>
            <a:r>
              <a:rPr lang="en-US" sz="2000" i="1" smtClean="0"/>
              <a:t>	</a:t>
            </a:r>
          </a:p>
          <a:p>
            <a:pPr marL="0" indent="0">
              <a:buNone/>
            </a:pPr>
            <a:endParaRPr lang="en-US" sz="2000" i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/>
              <a:t>Tugas Akhir - KI1502</a:t>
            </a:r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D4E484C-70E2-4579-9299-0AF832EC0B54}" type="slidenum">
              <a:rPr lang="en-US" altLang="en-US" smtClean="0"/>
              <a:pPr/>
              <a:t>14</a:t>
            </a:fld>
            <a:endParaRPr lang="en-US" alt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2"/>
          </p:nvPr>
        </p:nvSpPr>
        <p:spPr/>
        <p:txBody>
          <a:bodyPr/>
          <a:lstStyle/>
          <a:p>
            <a:fld id="{436056CB-638A-477E-818E-F64135605DDF}" type="datetime3">
              <a:rPr lang="en-US" altLang="en-US" smtClean="0"/>
              <a:t>10 January 2016</a:t>
            </a:fld>
            <a:endParaRPr lang="en-US" altLang="en-US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3903097"/>
              </p:ext>
            </p:extLst>
          </p:nvPr>
        </p:nvGraphicFramePr>
        <p:xfrm>
          <a:off x="1981200" y="2209800"/>
          <a:ext cx="5486400" cy="3429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4400"/>
                <a:gridCol w="914400"/>
                <a:gridCol w="914400"/>
                <a:gridCol w="914400"/>
                <a:gridCol w="914400"/>
                <a:gridCol w="914400"/>
              </a:tblGrid>
              <a:tr h="685800">
                <a:tc>
                  <a:txBody>
                    <a:bodyPr/>
                    <a:lstStyle/>
                    <a:p>
                      <a:endParaRPr lang="en-US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en-US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rgbClr val="000000"/>
                          </a:solidFill>
                        </a:rPr>
                        <a:t>4</a:t>
                      </a:r>
                      <a:endParaRPr lang="en-US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rgbClr val="000000"/>
                          </a:solidFill>
                        </a:rPr>
                        <a:t>6</a:t>
                      </a:r>
                      <a:endParaRPr lang="en-US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rgbClr val="000000"/>
                          </a:solidFill>
                        </a:rPr>
                        <a:t>4</a:t>
                      </a:r>
                      <a:endParaRPr lang="en-US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en-US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685800">
                <a:tc>
                  <a:txBody>
                    <a:bodyPr/>
                    <a:lstStyle/>
                    <a:p>
                      <a:endParaRPr lang="en-US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rgbClr val="000000"/>
                          </a:solidFill>
                        </a:rPr>
                        <a:t>4</a:t>
                      </a:r>
                      <a:endParaRPr lang="en-US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rgbClr val="000000"/>
                          </a:solidFill>
                        </a:rPr>
                        <a:t>16</a:t>
                      </a:r>
                      <a:endParaRPr lang="en-US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rgbClr val="000000"/>
                          </a:solidFill>
                        </a:rPr>
                        <a:t>24</a:t>
                      </a:r>
                      <a:endParaRPr lang="en-US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rgbClr val="000000"/>
                          </a:solidFill>
                        </a:rPr>
                        <a:t>16</a:t>
                      </a:r>
                      <a:endParaRPr lang="en-US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rgbClr val="000000"/>
                          </a:solidFill>
                        </a:rPr>
                        <a:t>4</a:t>
                      </a:r>
                      <a:endParaRPr lang="en-US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685800"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rgbClr val="000000"/>
                          </a:solidFill>
                        </a:rPr>
                        <a:t>1/256</a:t>
                      </a:r>
                      <a:endParaRPr lang="en-US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rgbClr val="000000"/>
                          </a:solidFill>
                        </a:rPr>
                        <a:t>6</a:t>
                      </a:r>
                      <a:endParaRPr lang="en-US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rgbClr val="000000"/>
                          </a:solidFill>
                        </a:rPr>
                        <a:t>24</a:t>
                      </a:r>
                      <a:endParaRPr lang="en-US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rgbClr val="000000"/>
                          </a:solidFill>
                        </a:rPr>
                        <a:t>36</a:t>
                      </a:r>
                      <a:endParaRPr lang="en-US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rgbClr val="000000"/>
                          </a:solidFill>
                        </a:rPr>
                        <a:t>24</a:t>
                      </a:r>
                      <a:endParaRPr lang="en-US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rgbClr val="000000"/>
                          </a:solidFill>
                        </a:rPr>
                        <a:t>6</a:t>
                      </a:r>
                      <a:endParaRPr lang="en-US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685800">
                <a:tc>
                  <a:txBody>
                    <a:bodyPr/>
                    <a:lstStyle/>
                    <a:p>
                      <a:endParaRPr lang="en-US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rgbClr val="000000"/>
                          </a:solidFill>
                        </a:rPr>
                        <a:t>4</a:t>
                      </a:r>
                      <a:endParaRPr lang="en-US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rgbClr val="000000"/>
                          </a:solidFill>
                        </a:rPr>
                        <a:t>16</a:t>
                      </a:r>
                      <a:endParaRPr lang="en-US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rgbClr val="000000"/>
                          </a:solidFill>
                        </a:rPr>
                        <a:t>24</a:t>
                      </a:r>
                      <a:endParaRPr lang="en-US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rgbClr val="000000"/>
                          </a:solidFill>
                        </a:rPr>
                        <a:t>16</a:t>
                      </a:r>
                      <a:endParaRPr lang="en-US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rgbClr val="000000"/>
                          </a:solidFill>
                        </a:rPr>
                        <a:t>4</a:t>
                      </a:r>
                      <a:endParaRPr lang="en-US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685800">
                <a:tc>
                  <a:txBody>
                    <a:bodyPr/>
                    <a:lstStyle/>
                    <a:p>
                      <a:endParaRPr lang="en-US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en-US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rgbClr val="000000"/>
                          </a:solidFill>
                        </a:rPr>
                        <a:t>4</a:t>
                      </a:r>
                      <a:endParaRPr lang="en-US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rgbClr val="000000"/>
                          </a:solidFill>
                        </a:rPr>
                        <a:t>6</a:t>
                      </a:r>
                      <a:endParaRPr lang="en-US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rgbClr val="000000"/>
                          </a:solidFill>
                        </a:rPr>
                        <a:t>4</a:t>
                      </a:r>
                      <a:endParaRPr lang="en-US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en-US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43430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REDUKSI SIZE FRAME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828800"/>
            <a:ext cx="4572000" cy="3429000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/>
              <a:t>Tugas Akhir - KI1502</a:t>
            </a:r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D4E484C-70E2-4579-9299-0AF832EC0B54}" type="slidenum">
              <a:rPr lang="en-US" altLang="en-US" smtClean="0"/>
              <a:pPr/>
              <a:t>15</a:t>
            </a:fld>
            <a:endParaRPr lang="en-US" alt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2"/>
          </p:nvPr>
        </p:nvSpPr>
        <p:spPr/>
        <p:txBody>
          <a:bodyPr/>
          <a:lstStyle/>
          <a:p>
            <a:fld id="{436056CB-638A-477E-818E-F64135605DDF}" type="datetime3">
              <a:rPr lang="en-US" altLang="en-US" smtClean="0"/>
              <a:t>10 January 2016</a:t>
            </a:fld>
            <a:endParaRPr lang="en-US" alt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2686050"/>
            <a:ext cx="2286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805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DETEKSI GERAK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762000" y="1600200"/>
                <a:ext cx="7924800" cy="4419600"/>
              </a:xfrm>
            </p:spPr>
            <p:txBody>
              <a:bodyPr/>
              <a:lstStyle/>
              <a:p>
                <a:pPr algn="just"/>
                <a:r>
                  <a:rPr lang="en-US" sz="2000" smtClean="0"/>
                  <a:t>Menggunakan </a:t>
                </a:r>
                <a:r>
                  <a:rPr lang="en-US" sz="2000" i="1" smtClean="0"/>
                  <a:t>Gaussian Mixture Model</a:t>
                </a:r>
                <a:endParaRPr lang="en-US" sz="2000" smtClean="0"/>
              </a:p>
              <a:p>
                <a:pPr algn="just"/>
                <a:r>
                  <a:rPr lang="en-US" sz="2000" smtClean="0"/>
                  <a:t>Setiap piksel mempunyai K model ( jumlah K berkisar antara 3-5 )</a:t>
                </a:r>
              </a:p>
              <a:p>
                <a:pPr algn="just"/>
                <a:r>
                  <a:rPr lang="en-US" sz="2000" smtClean="0"/>
                  <a:t>Setiap pikel mempunyai K nilai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2000" smtClean="0"/>
                  <a:t> dimana :</a:t>
                </a:r>
              </a:p>
              <a:p>
                <a:pPr lvl="1" algn="just"/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sz="2000" smtClean="0"/>
                  <a:t> adalah bobot</a:t>
                </a:r>
              </a:p>
              <a:p>
                <a:pPr lvl="1" algn="just"/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sz="2000" smtClean="0"/>
                  <a:t> adalah rata-rata/</a:t>
                </a:r>
                <a:r>
                  <a:rPr lang="en-US" sz="2000" i="1" smtClean="0"/>
                  <a:t>mean</a:t>
                </a:r>
                <a:endParaRPr lang="en-US" sz="2000" smtClean="0"/>
              </a:p>
              <a:p>
                <a:pPr lvl="1" algn="just"/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2000" smtClean="0"/>
                  <a:t> adalah standar deviasi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62000" y="1600200"/>
                <a:ext cx="7924800" cy="4419600"/>
              </a:xfrm>
              <a:blipFill rotWithShape="0">
                <a:blip r:embed="rId2"/>
                <a:stretch>
                  <a:fillRect l="-846" t="-966" r="-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/>
              <a:t>Tugas Akhir - KI1502</a:t>
            </a:r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D4E484C-70E2-4579-9299-0AF832EC0B54}" type="slidenum">
              <a:rPr lang="en-US" altLang="en-US" smtClean="0"/>
              <a:pPr/>
              <a:t>16</a:t>
            </a:fld>
            <a:endParaRPr lang="en-US" alt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2"/>
          </p:nvPr>
        </p:nvSpPr>
        <p:spPr/>
        <p:txBody>
          <a:bodyPr/>
          <a:lstStyle/>
          <a:p>
            <a:fld id="{436056CB-638A-477E-818E-F64135605DDF}" type="datetime3">
              <a:rPr lang="en-US" altLang="en-US" smtClean="0"/>
              <a:t>10 January 2016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75120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DETEKSI GERAK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762000" y="1600200"/>
                <a:ext cx="7924800" cy="4419600"/>
              </a:xfrm>
            </p:spPr>
            <p:txBody>
              <a:bodyPr/>
              <a:lstStyle/>
              <a:p>
                <a:r>
                  <a:rPr lang="en-US" sz="2000"/>
                  <a:t>Setiap piksel akan dibandingkan nilai piksel dengan </a:t>
                </a:r>
                <a:r>
                  <a:rPr lang="en-US" sz="2000" i="1"/>
                  <a:t>background model</a:t>
                </a:r>
                <a:endParaRPr lang="en-US" sz="2000"/>
              </a:p>
              <a:p>
                <a:r>
                  <a:rPr lang="en-US" sz="2000" i="1"/>
                  <a:t>Background model </a:t>
                </a:r>
                <a:r>
                  <a:rPr lang="en-US" sz="2000"/>
                  <a:t>didapatkan menggunakan persamaan berikut :</a:t>
                </a:r>
              </a:p>
              <a:p>
                <a:endParaRPr lang="en-US" sz="200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𝑎𝑟𝑔𝑚𝑖𝑛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(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en-US" sz="2000" i="1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i="1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62000" y="1600200"/>
                <a:ext cx="7924800" cy="4419600"/>
              </a:xfrm>
              <a:blipFill rotWithShape="0">
                <a:blip r:embed="rId2"/>
                <a:stretch>
                  <a:fillRect l="-846" t="-9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/>
              <a:t>Tugas Akhir - KI1502</a:t>
            </a:r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D4E484C-70E2-4579-9299-0AF832EC0B54}" type="slidenum">
              <a:rPr lang="en-US" altLang="en-US" smtClean="0"/>
              <a:pPr/>
              <a:t>17</a:t>
            </a:fld>
            <a:endParaRPr lang="en-US" alt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2"/>
          </p:nvPr>
        </p:nvSpPr>
        <p:spPr/>
        <p:txBody>
          <a:bodyPr/>
          <a:lstStyle/>
          <a:p>
            <a:fld id="{436056CB-638A-477E-818E-F64135605DDF}" type="datetime3">
              <a:rPr lang="en-US" altLang="en-US" smtClean="0"/>
              <a:t>10 January 2016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8912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DETEKSI GERAK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762000" y="1600200"/>
                <a:ext cx="7924800" cy="4419600"/>
              </a:xfrm>
            </p:spPr>
            <p:txBody>
              <a:bodyPr/>
              <a:lstStyle/>
              <a:p>
                <a:r>
                  <a:rPr lang="en-US" sz="2000" smtClean="0"/>
                  <a:t>Background model yang cocok ( match ) jika :</a:t>
                </a:r>
              </a:p>
              <a:p>
                <a:pPr marL="742950" lvl="2" indent="-342900">
                  <a:buSzPct val="110000"/>
                  <a:buFont typeface="Wingdings" panose="05000000000000000000" pitchFamily="2" charset="2"/>
                  <a:buChar char="§"/>
                </a:pPr>
                <a:r>
                  <a:rPr lang="en-US" sz="2000"/>
                  <a:t>Nilai piksel 2.5 kali lebih besar dari probabilitas </a:t>
                </a:r>
                <a:r>
                  <a:rPr lang="en-US" sz="2000" i="1"/>
                  <a:t>background </a:t>
                </a:r>
                <a:r>
                  <a:rPr lang="en-US" sz="2000" i="1" smtClean="0"/>
                  <a:t>model</a:t>
                </a:r>
                <a:endParaRPr lang="en-US" sz="2000" smtClean="0"/>
              </a:p>
              <a:p>
                <a:r>
                  <a:rPr lang="en-US" sz="2000" smtClean="0"/>
                  <a:t>Jika match, maka nilai </a:t>
                </a:r>
                <a:r>
                  <a:rPr lang="en-US" sz="2000" i="1" smtClean="0"/>
                  <a:t>background model</a:t>
                </a:r>
                <a:r>
                  <a:rPr lang="en-US" sz="2000" smtClean="0"/>
                  <a:t> di update dengan persamaan :</a:t>
                </a:r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bSup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d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bSup>
                    <m:r>
                      <a:rPr lang="en-US" sz="2000" i="1">
                        <a:latin typeface="Cambria Math" panose="02040503050406030204" pitchFamily="18" charset="0"/>
                      </a:rPr>
                      <m:t>+ 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smtClean="0"/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bSup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d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bSup>
                    <m:r>
                      <a:rPr lang="en-US" sz="2000" i="1">
                        <a:latin typeface="Cambria Math" panose="02040503050406030204" pitchFamily="18" charset="0"/>
                      </a:rPr>
                      <m:t>+ 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𝜌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endParaRPr lang="en-US" sz="2000" smtClean="0"/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bSup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d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bSup>
                    <m:r>
                      <a:rPr lang="en-US" sz="2000" i="1">
                        <a:latin typeface="Cambria Math" panose="02040503050406030204" pitchFamily="18" charset="0"/>
                      </a:rPr>
                      <m:t>+ 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bSup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p>
                        </m:sSub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sz="2000" smtClean="0"/>
              </a:p>
              <a:p>
                <a:pPr lvl="1"/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𝜂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</m:sSub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 </m:t>
                        </m:r>
                        <m:sSubSup>
                          <m:sSub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𝑐𝑜𝑣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p>
                        </m:sSubSup>
                      </m:e>
                    </m:d>
                  </m:oMath>
                </a14:m>
                <a:endParaRPr lang="en-US" sz="2000" smtClean="0"/>
              </a:p>
              <a:p>
                <a:pPr lvl="1"/>
                <a14:m>
                  <m:oMath xmlns:m="http://schemas.openxmlformats.org/officeDocument/2006/math">
                    <m:r>
                      <a:rPr lang="id-ID" sz="2000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  <m:r>
                      <a:rPr lang="id-ID" sz="20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id-ID" sz="2000" i="1">
                                <a:latin typeface="Cambria Math" panose="02040503050406030204" pitchFamily="18" charset="0"/>
                              </a:rPr>
                              <m:t>1,  &amp;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id-ID" sz="2000" i="1">
                                <a:latin typeface="Cambria Math" panose="02040503050406030204" pitchFamily="18" charset="0"/>
                              </a:rPr>
                              <m:t>𝑎𝑑𝑎𝑙𝑎h</m:t>
                            </m:r>
                            <m:r>
                              <a:rPr lang="id-ID" sz="20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id-ID" sz="2000" i="1">
                                <a:latin typeface="Cambria Math" panose="02040503050406030204" pitchFamily="18" charset="0"/>
                              </a:rPr>
                              <m:t>𝑘𝑜𝑚𝑝𝑜𝑛𝑒𝑛</m:t>
                            </m:r>
                            <m:r>
                              <a:rPr lang="id-ID" sz="20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  <m:e>
                            <m:r>
                              <a:rPr lang="id-ID" sz="2000" i="1">
                                <a:latin typeface="Cambria Math" panose="02040503050406030204" pitchFamily="18" charset="0"/>
                              </a:rPr>
                              <m:t>𝑔𝑎𝑢𝑠𝑠𝑖𝑎𝑛</m:t>
                            </m:r>
                            <m:r>
                              <a:rPr lang="id-ID" sz="20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id-ID" sz="2000" i="1">
                                <a:latin typeface="Cambria Math" panose="02040503050406030204" pitchFamily="18" charset="0"/>
                              </a:rPr>
                              <m:t>𝑦𝑎𝑛𝑔</m:t>
                            </m:r>
                            <m:r>
                              <a:rPr lang="id-ID" sz="20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id-ID" sz="2000" i="1">
                                <a:latin typeface="Cambria Math" panose="02040503050406030204" pitchFamily="18" charset="0"/>
                              </a:rPr>
                              <m:t>𝑚𝑎𝑡𝑐h</m:t>
                            </m:r>
                            <m:r>
                              <a:rPr lang="id-ID" sz="20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id-ID" sz="2000" i="1">
                                <a:latin typeface="Cambria Math" panose="02040503050406030204" pitchFamily="18" charset="0"/>
                              </a:rPr>
                              <m:t>𝑝𝑒𝑟𝑡𝑎𝑚𝑎</m:t>
                            </m:r>
                            <m:r>
                              <a:rPr lang="id-ID" sz="20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id-ID" sz="2000" i="1">
                                <a:latin typeface="Cambria Math" panose="02040503050406030204" pitchFamily="18" charset="0"/>
                              </a:rPr>
                              <m:t>𝑘𝑎𝑙𝑖</m:t>
                            </m:r>
                          </m:e>
                          <m:e>
                            <m:r>
                              <a:rPr lang="id-ID" sz="2000" i="1">
                                <a:latin typeface="Cambria Math" panose="02040503050406030204" pitchFamily="18" charset="0"/>
                              </a:rPr>
                              <m:t>0,  &amp;</m:t>
                            </m:r>
                            <m:r>
                              <a:rPr lang="id-ID" sz="2000" i="1">
                                <a:latin typeface="Cambria Math" panose="02040503050406030204" pitchFamily="18" charset="0"/>
                              </a:rPr>
                              <m:t>𝑠𝑒𝑙𝑎𝑖𝑛</m:t>
                            </m:r>
                            <m:r>
                              <a:rPr lang="id-ID" sz="20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id-ID" sz="2000" i="1">
                                <a:latin typeface="Cambria Math" panose="02040503050406030204" pitchFamily="18" charset="0"/>
                              </a:rPr>
                              <m:t>𝑖𝑡𝑢</m:t>
                            </m:r>
                          </m:e>
                        </m:eqArr>
                      </m:e>
                    </m:d>
                  </m:oMath>
                </a14:m>
                <a:endParaRPr lang="en-US" sz="2000" smtClean="0"/>
              </a:p>
              <a:p>
                <a:pPr lvl="1"/>
                <a:endParaRPr lang="en-US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62000" y="1600200"/>
                <a:ext cx="7924800" cy="4419600"/>
              </a:xfrm>
              <a:blipFill rotWithShape="0">
                <a:blip r:embed="rId2"/>
                <a:stretch>
                  <a:fillRect l="-846" t="-9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/>
              <a:t>Tugas Akhir - KI1502</a:t>
            </a:r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D4E484C-70E2-4579-9299-0AF832EC0B54}" type="slidenum">
              <a:rPr lang="en-US" altLang="en-US" smtClean="0"/>
              <a:pPr/>
              <a:t>18</a:t>
            </a:fld>
            <a:endParaRPr lang="en-US" alt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2"/>
          </p:nvPr>
        </p:nvSpPr>
        <p:spPr/>
        <p:txBody>
          <a:bodyPr/>
          <a:lstStyle/>
          <a:p>
            <a:fld id="{436056CB-638A-477E-818E-F64135605DDF}" type="datetime3">
              <a:rPr lang="en-US" altLang="en-US" smtClean="0"/>
              <a:t>10 January 2016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8648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DETEKSI GERAK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600200"/>
            <a:ext cx="7924800" cy="4419600"/>
          </a:xfrm>
        </p:spPr>
        <p:txBody>
          <a:bodyPr/>
          <a:lstStyle/>
          <a:p>
            <a:r>
              <a:rPr lang="en-US" sz="2000" smtClean="0"/>
              <a:t>Tiap piksel mempunyai threshold yang berbeda-beda</a:t>
            </a:r>
          </a:p>
          <a:p>
            <a:r>
              <a:rPr lang="en-US" sz="2000" smtClean="0"/>
              <a:t>Threshold beradaptasi dengan waktu</a:t>
            </a:r>
          </a:p>
          <a:p>
            <a:r>
              <a:rPr lang="en-US" sz="2000" smtClean="0"/>
              <a:t>Sebuah objek dapat menjadi bagian dari background tanpa merusak background model yang ada</a:t>
            </a:r>
          </a:p>
          <a:p>
            <a:pPr lvl="1"/>
            <a:endParaRPr lang="en-US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/>
              <a:t>Tugas Akhir - KI1502</a:t>
            </a:r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D4E484C-70E2-4579-9299-0AF832EC0B54}" type="slidenum">
              <a:rPr lang="en-US" altLang="en-US" smtClean="0"/>
              <a:pPr/>
              <a:t>19</a:t>
            </a:fld>
            <a:endParaRPr lang="en-US" alt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2"/>
          </p:nvPr>
        </p:nvSpPr>
        <p:spPr/>
        <p:txBody>
          <a:bodyPr/>
          <a:lstStyle/>
          <a:p>
            <a:fld id="{436056CB-638A-477E-818E-F64135605DDF}" type="datetime3">
              <a:rPr lang="en-US" altLang="en-US" smtClean="0"/>
              <a:t>10 January 2016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21528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/>
              <a:t>Tugas Akhir - KI1502</a:t>
            </a:r>
            <a:endParaRPr lang="en-US" alt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F498485-1DF2-402D-BD1C-399049DDD30A}" type="slidenum">
              <a:rPr lang="en-US" altLang="en-US" smtClean="0"/>
              <a:pPr/>
              <a:t>2</a:t>
            </a:fld>
            <a:endParaRPr lang="en-US" altLang="en-US"/>
          </a:p>
        </p:txBody>
      </p:sp>
      <p:sp>
        <p:nvSpPr>
          <p:cNvPr id="5" name="Rectangle 4"/>
          <p:cNvSpPr/>
          <p:nvPr/>
        </p:nvSpPr>
        <p:spPr bwMode="auto">
          <a:xfrm>
            <a:off x="2743200" y="1828800"/>
            <a:ext cx="3657599" cy="609600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 smtClean="0"/>
              <a:t>PENDAHULUAN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2743200" y="2730455"/>
            <a:ext cx="3657600" cy="612648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smtClean="0"/>
              <a:t>RANCANGAN &amp; IMPLEMENTASI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2743201" y="3644855"/>
            <a:ext cx="3657598" cy="612648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sz="2000" smtClean="0"/>
              <a:t>SKENARIO UJI COBA</a:t>
            </a:r>
            <a:endParaRPr lang="en-US" sz="2000" dirty="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  <p:sp>
        <p:nvSpPr>
          <p:cNvPr id="50" name="Rectangle 49"/>
          <p:cNvSpPr/>
          <p:nvPr/>
        </p:nvSpPr>
        <p:spPr bwMode="auto">
          <a:xfrm>
            <a:off x="2743201" y="4572000"/>
            <a:ext cx="3657598" cy="612648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sz="2000"/>
              <a:t>KESIMPULAN &amp; SARAN</a:t>
            </a:r>
            <a:endParaRPr lang="en-US" sz="2000" dirty="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2"/>
          </p:nvPr>
        </p:nvSpPr>
        <p:spPr/>
        <p:txBody>
          <a:bodyPr/>
          <a:lstStyle/>
          <a:p>
            <a:fld id="{944029A5-E4A9-4A8F-AE16-B8C3643B852B}" type="datetime3">
              <a:rPr lang="en-US" altLang="en-US" smtClean="0"/>
              <a:t>10 January 2016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00784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DETEKSI GERAK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/>
              <a:t>Tugas Akhir - KI1502</a:t>
            </a:r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D4E484C-70E2-4579-9299-0AF832EC0B54}" type="slidenum">
              <a:rPr lang="en-US" altLang="en-US" smtClean="0"/>
              <a:pPr/>
              <a:t>20</a:t>
            </a:fld>
            <a:endParaRPr lang="en-US" alt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2"/>
          </p:nvPr>
        </p:nvSpPr>
        <p:spPr/>
        <p:txBody>
          <a:bodyPr/>
          <a:lstStyle/>
          <a:p>
            <a:fld id="{436056CB-638A-477E-818E-F64135605DDF}" type="datetime3">
              <a:rPr lang="en-US" altLang="en-US" smtClean="0"/>
              <a:t>10 January 2016</a:t>
            </a:fld>
            <a:endParaRPr lang="en-US" altLang="en-US"/>
          </a:p>
        </p:txBody>
      </p:sp>
      <p:sp>
        <p:nvSpPr>
          <p:cNvPr id="19" name="Isosceles Triangle 18"/>
          <p:cNvSpPr/>
          <p:nvPr/>
        </p:nvSpPr>
        <p:spPr bwMode="auto">
          <a:xfrm>
            <a:off x="1600200" y="2590800"/>
            <a:ext cx="2971800" cy="1676400"/>
          </a:xfrm>
          <a:custGeom>
            <a:avLst/>
            <a:gdLst>
              <a:gd name="connsiteX0" fmla="*/ 0 w 2971800"/>
              <a:gd name="connsiteY0" fmla="*/ 1676400 h 1676400"/>
              <a:gd name="connsiteX1" fmla="*/ 1485900 w 2971800"/>
              <a:gd name="connsiteY1" fmla="*/ 0 h 1676400"/>
              <a:gd name="connsiteX2" fmla="*/ 2971800 w 2971800"/>
              <a:gd name="connsiteY2" fmla="*/ 1676400 h 1676400"/>
              <a:gd name="connsiteX3" fmla="*/ 0 w 2971800"/>
              <a:gd name="connsiteY3" fmla="*/ 1676400 h 1676400"/>
              <a:gd name="connsiteX0" fmla="*/ 32384 w 3036568"/>
              <a:gd name="connsiteY0" fmla="*/ 1676400 h 1676400"/>
              <a:gd name="connsiteX1" fmla="*/ 1518284 w 3036568"/>
              <a:gd name="connsiteY1" fmla="*/ 0 h 1676400"/>
              <a:gd name="connsiteX2" fmla="*/ 3004184 w 3036568"/>
              <a:gd name="connsiteY2" fmla="*/ 1676400 h 1676400"/>
              <a:gd name="connsiteX3" fmla="*/ 32384 w 3036568"/>
              <a:gd name="connsiteY3" fmla="*/ 1676400 h 1676400"/>
              <a:gd name="connsiteX0" fmla="*/ 0 w 3004184"/>
              <a:gd name="connsiteY0" fmla="*/ 1676400 h 1676400"/>
              <a:gd name="connsiteX1" fmla="*/ 1485900 w 3004184"/>
              <a:gd name="connsiteY1" fmla="*/ 0 h 1676400"/>
              <a:gd name="connsiteX2" fmla="*/ 2971800 w 3004184"/>
              <a:gd name="connsiteY2" fmla="*/ 1676400 h 1676400"/>
              <a:gd name="connsiteX3" fmla="*/ 0 w 3004184"/>
              <a:gd name="connsiteY3" fmla="*/ 1676400 h 1676400"/>
              <a:gd name="connsiteX0" fmla="*/ 0 w 2971800"/>
              <a:gd name="connsiteY0" fmla="*/ 1676400 h 1676400"/>
              <a:gd name="connsiteX1" fmla="*/ 1485900 w 2971800"/>
              <a:gd name="connsiteY1" fmla="*/ 0 h 1676400"/>
              <a:gd name="connsiteX2" fmla="*/ 2971800 w 2971800"/>
              <a:gd name="connsiteY2" fmla="*/ 1676400 h 1676400"/>
              <a:gd name="connsiteX3" fmla="*/ 0 w 2971800"/>
              <a:gd name="connsiteY3" fmla="*/ 1676400 h 167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71800" h="1676400">
                <a:moveTo>
                  <a:pt x="0" y="1676400"/>
                </a:moveTo>
                <a:cubicBezTo>
                  <a:pt x="1123950" y="1371600"/>
                  <a:pt x="990600" y="0"/>
                  <a:pt x="1485900" y="0"/>
                </a:cubicBezTo>
                <a:cubicBezTo>
                  <a:pt x="1981200" y="0"/>
                  <a:pt x="1746250" y="1358900"/>
                  <a:pt x="2971800" y="1676400"/>
                </a:cubicBezTo>
                <a:lnTo>
                  <a:pt x="0" y="1676400"/>
                </a:lnTo>
                <a:close/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sp>
        <p:nvSpPr>
          <p:cNvPr id="23" name="Isosceles Triangle 18"/>
          <p:cNvSpPr/>
          <p:nvPr/>
        </p:nvSpPr>
        <p:spPr bwMode="auto">
          <a:xfrm>
            <a:off x="2580482" y="2590800"/>
            <a:ext cx="2971800" cy="1676400"/>
          </a:xfrm>
          <a:custGeom>
            <a:avLst/>
            <a:gdLst>
              <a:gd name="connsiteX0" fmla="*/ 0 w 2971800"/>
              <a:gd name="connsiteY0" fmla="*/ 1676400 h 1676400"/>
              <a:gd name="connsiteX1" fmla="*/ 1485900 w 2971800"/>
              <a:gd name="connsiteY1" fmla="*/ 0 h 1676400"/>
              <a:gd name="connsiteX2" fmla="*/ 2971800 w 2971800"/>
              <a:gd name="connsiteY2" fmla="*/ 1676400 h 1676400"/>
              <a:gd name="connsiteX3" fmla="*/ 0 w 2971800"/>
              <a:gd name="connsiteY3" fmla="*/ 1676400 h 1676400"/>
              <a:gd name="connsiteX0" fmla="*/ 32384 w 3036568"/>
              <a:gd name="connsiteY0" fmla="*/ 1676400 h 1676400"/>
              <a:gd name="connsiteX1" fmla="*/ 1518284 w 3036568"/>
              <a:gd name="connsiteY1" fmla="*/ 0 h 1676400"/>
              <a:gd name="connsiteX2" fmla="*/ 3004184 w 3036568"/>
              <a:gd name="connsiteY2" fmla="*/ 1676400 h 1676400"/>
              <a:gd name="connsiteX3" fmla="*/ 32384 w 3036568"/>
              <a:gd name="connsiteY3" fmla="*/ 1676400 h 1676400"/>
              <a:gd name="connsiteX0" fmla="*/ 0 w 3004184"/>
              <a:gd name="connsiteY0" fmla="*/ 1676400 h 1676400"/>
              <a:gd name="connsiteX1" fmla="*/ 1485900 w 3004184"/>
              <a:gd name="connsiteY1" fmla="*/ 0 h 1676400"/>
              <a:gd name="connsiteX2" fmla="*/ 2971800 w 3004184"/>
              <a:gd name="connsiteY2" fmla="*/ 1676400 h 1676400"/>
              <a:gd name="connsiteX3" fmla="*/ 0 w 3004184"/>
              <a:gd name="connsiteY3" fmla="*/ 1676400 h 1676400"/>
              <a:gd name="connsiteX0" fmla="*/ 0 w 2971800"/>
              <a:gd name="connsiteY0" fmla="*/ 1676400 h 1676400"/>
              <a:gd name="connsiteX1" fmla="*/ 1485900 w 2971800"/>
              <a:gd name="connsiteY1" fmla="*/ 0 h 1676400"/>
              <a:gd name="connsiteX2" fmla="*/ 2971800 w 2971800"/>
              <a:gd name="connsiteY2" fmla="*/ 1676400 h 1676400"/>
              <a:gd name="connsiteX3" fmla="*/ 0 w 2971800"/>
              <a:gd name="connsiteY3" fmla="*/ 1676400 h 167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71800" h="1676400">
                <a:moveTo>
                  <a:pt x="0" y="1676400"/>
                </a:moveTo>
                <a:cubicBezTo>
                  <a:pt x="1123950" y="1371600"/>
                  <a:pt x="990600" y="0"/>
                  <a:pt x="1485900" y="0"/>
                </a:cubicBezTo>
                <a:cubicBezTo>
                  <a:pt x="1981200" y="0"/>
                  <a:pt x="1746250" y="1358900"/>
                  <a:pt x="2971800" y="1676400"/>
                </a:cubicBezTo>
                <a:lnTo>
                  <a:pt x="0" y="1676400"/>
                </a:lnTo>
                <a:close/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sp>
        <p:nvSpPr>
          <p:cNvPr id="24" name="Isosceles Triangle 18"/>
          <p:cNvSpPr/>
          <p:nvPr/>
        </p:nvSpPr>
        <p:spPr bwMode="auto">
          <a:xfrm>
            <a:off x="4668441" y="2590800"/>
            <a:ext cx="2971800" cy="1676400"/>
          </a:xfrm>
          <a:custGeom>
            <a:avLst/>
            <a:gdLst>
              <a:gd name="connsiteX0" fmla="*/ 0 w 2971800"/>
              <a:gd name="connsiteY0" fmla="*/ 1676400 h 1676400"/>
              <a:gd name="connsiteX1" fmla="*/ 1485900 w 2971800"/>
              <a:gd name="connsiteY1" fmla="*/ 0 h 1676400"/>
              <a:gd name="connsiteX2" fmla="*/ 2971800 w 2971800"/>
              <a:gd name="connsiteY2" fmla="*/ 1676400 h 1676400"/>
              <a:gd name="connsiteX3" fmla="*/ 0 w 2971800"/>
              <a:gd name="connsiteY3" fmla="*/ 1676400 h 1676400"/>
              <a:gd name="connsiteX0" fmla="*/ 32384 w 3036568"/>
              <a:gd name="connsiteY0" fmla="*/ 1676400 h 1676400"/>
              <a:gd name="connsiteX1" fmla="*/ 1518284 w 3036568"/>
              <a:gd name="connsiteY1" fmla="*/ 0 h 1676400"/>
              <a:gd name="connsiteX2" fmla="*/ 3004184 w 3036568"/>
              <a:gd name="connsiteY2" fmla="*/ 1676400 h 1676400"/>
              <a:gd name="connsiteX3" fmla="*/ 32384 w 3036568"/>
              <a:gd name="connsiteY3" fmla="*/ 1676400 h 1676400"/>
              <a:gd name="connsiteX0" fmla="*/ 0 w 3004184"/>
              <a:gd name="connsiteY0" fmla="*/ 1676400 h 1676400"/>
              <a:gd name="connsiteX1" fmla="*/ 1485900 w 3004184"/>
              <a:gd name="connsiteY1" fmla="*/ 0 h 1676400"/>
              <a:gd name="connsiteX2" fmla="*/ 2971800 w 3004184"/>
              <a:gd name="connsiteY2" fmla="*/ 1676400 h 1676400"/>
              <a:gd name="connsiteX3" fmla="*/ 0 w 3004184"/>
              <a:gd name="connsiteY3" fmla="*/ 1676400 h 1676400"/>
              <a:gd name="connsiteX0" fmla="*/ 0 w 2971800"/>
              <a:gd name="connsiteY0" fmla="*/ 1676400 h 1676400"/>
              <a:gd name="connsiteX1" fmla="*/ 1485900 w 2971800"/>
              <a:gd name="connsiteY1" fmla="*/ 0 h 1676400"/>
              <a:gd name="connsiteX2" fmla="*/ 2971800 w 2971800"/>
              <a:gd name="connsiteY2" fmla="*/ 1676400 h 1676400"/>
              <a:gd name="connsiteX3" fmla="*/ 0 w 2971800"/>
              <a:gd name="connsiteY3" fmla="*/ 1676400 h 167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71800" h="1676400">
                <a:moveTo>
                  <a:pt x="0" y="1676400"/>
                </a:moveTo>
                <a:cubicBezTo>
                  <a:pt x="1123950" y="1371600"/>
                  <a:pt x="990600" y="0"/>
                  <a:pt x="1485900" y="0"/>
                </a:cubicBezTo>
                <a:cubicBezTo>
                  <a:pt x="1981200" y="0"/>
                  <a:pt x="1746250" y="1358900"/>
                  <a:pt x="2971800" y="1676400"/>
                </a:cubicBezTo>
                <a:lnTo>
                  <a:pt x="0" y="1676400"/>
                </a:lnTo>
                <a:close/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2580482" y="2133600"/>
                <a:ext cx="10771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000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0482" y="2133600"/>
                <a:ext cx="1077118" cy="40011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3527823" y="2133600"/>
                <a:ext cx="10771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US" sz="200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7823" y="2133600"/>
                <a:ext cx="1077118" cy="40011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5615782" y="2133600"/>
                <a:ext cx="10771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en-US" sz="2000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5782" y="2133600"/>
                <a:ext cx="1077118" cy="40011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Connector 28"/>
          <p:cNvCxnSpPr/>
          <p:nvPr/>
        </p:nvCxnSpPr>
        <p:spPr bwMode="auto">
          <a:xfrm>
            <a:off x="1568253" y="2133600"/>
            <a:ext cx="0" cy="2133600"/>
          </a:xfrm>
          <a:prstGeom prst="lin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" name="Straight Connector 29"/>
          <p:cNvCxnSpPr/>
          <p:nvPr/>
        </p:nvCxnSpPr>
        <p:spPr bwMode="auto">
          <a:xfrm flipH="1">
            <a:off x="1568254" y="4267200"/>
            <a:ext cx="6585146" cy="0"/>
          </a:xfrm>
          <a:prstGeom prst="lin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797407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DETEKSI GERAK</a:t>
            </a:r>
            <a:endParaRPr lang="en-US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83440178"/>
              </p:ext>
            </p:extLst>
          </p:nvPr>
        </p:nvGraphicFramePr>
        <p:xfrm>
          <a:off x="685800" y="1600200"/>
          <a:ext cx="2667000" cy="2667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6750"/>
                <a:gridCol w="666750"/>
                <a:gridCol w="666750"/>
                <a:gridCol w="666750"/>
              </a:tblGrid>
              <a:tr h="666750"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+mj-lt"/>
                          <a:cs typeface="Times New Roman" panose="02020603050405020304" pitchFamily="18" charset="0"/>
                        </a:rPr>
                        <a:t>100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+mj-lt"/>
                          <a:cs typeface="Times New Roman" panose="02020603050405020304" pitchFamily="18" charset="0"/>
                        </a:rPr>
                        <a:t>10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+mj-lt"/>
                        </a:rPr>
                        <a:t>195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+mj-lt"/>
                        </a:rPr>
                        <a:t>21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</a:tr>
              <a:tr h="666750"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+mj-lt"/>
                        </a:rPr>
                        <a:t>92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+mj-lt"/>
                        </a:rPr>
                        <a:t>91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+mj-lt"/>
                        </a:rPr>
                        <a:t>30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+mj-lt"/>
                        </a:rPr>
                        <a:t>30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</a:tr>
              <a:tr h="666750"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+mj-lt"/>
                        </a:rPr>
                        <a:t>29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+mj-lt"/>
                        </a:rPr>
                        <a:t>20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+mj-lt"/>
                        </a:rPr>
                        <a:t>21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+mj-lt"/>
                        </a:rPr>
                        <a:t>22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</a:tr>
              <a:tr h="666750"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+mj-lt"/>
                        </a:rPr>
                        <a:t>19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+mj-lt"/>
                        </a:rPr>
                        <a:t>100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+mj-lt"/>
                        </a:rPr>
                        <a:t>13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+mj-lt"/>
                        </a:rPr>
                        <a:t>99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/>
              <a:t>Tugas Akhir - KI1502</a:t>
            </a:r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D4E484C-70E2-4579-9299-0AF832EC0B54}" type="slidenum">
              <a:rPr lang="en-US" altLang="en-US" smtClean="0"/>
              <a:pPr/>
              <a:t>21</a:t>
            </a:fld>
            <a:endParaRPr lang="en-US" alt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2"/>
          </p:nvPr>
        </p:nvSpPr>
        <p:spPr/>
        <p:txBody>
          <a:bodyPr/>
          <a:lstStyle/>
          <a:p>
            <a:fld id="{7A4FAB72-7013-44AA-A3F8-4638301DCFA9}" type="datetime3">
              <a:rPr lang="en-US" altLang="en-US" smtClean="0"/>
              <a:t>10 January 2016</a:t>
            </a:fld>
            <a:endParaRPr lang="en-US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3657600" y="1600200"/>
                <a:ext cx="4876800" cy="34778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2000" smtClean="0"/>
                  <a:t>Misal pada piksel koordinat 0,0  :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=3,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0.5</m:t>
                      </m:r>
                    </m:oMath>
                  </m:oMathPara>
                </a14:m>
                <a:endParaRPr lang="en-US" sz="2000" b="0" smtClean="0"/>
              </a:p>
              <a:p>
                <a:pPr algn="just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=90,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10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000" b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0.4</m:t>
                    </m:r>
                  </m:oMath>
                </a14:m>
                <a:endParaRPr lang="en-US" sz="2000" b="0" smtClean="0"/>
              </a:p>
              <a:p>
                <a:pPr algn="just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12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0,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=1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00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0.1</m:t>
                    </m:r>
                  </m:oMath>
                </a14:m>
                <a:endParaRPr lang="en-US" sz="2000" b="0" smtClean="0"/>
              </a:p>
              <a:p>
                <a:pPr algn="just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190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=1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00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0.2</m:t>
                    </m:r>
                  </m:oMath>
                </a14:m>
                <a:endParaRPr lang="en-US" sz="2000" b="0" smtClean="0"/>
              </a:p>
              <a:p>
                <a:pPr algn="just"/>
                <a:r>
                  <a:rPr lang="en-US" sz="2000" smtClean="0"/>
                  <a:t> </a:t>
                </a:r>
              </a:p>
              <a:p>
                <a:pPr algn="just"/>
                <a:r>
                  <a:rPr lang="en-US" sz="2000" smtClean="0"/>
                  <a:t>Dilakukan sorting terhadap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2000" smtClean="0"/>
                  <a:t>.</a:t>
                </a:r>
              </a:p>
              <a:p>
                <a:pPr algn="just"/>
                <a:endParaRPr lang="en-US" sz="2000" smtClean="0"/>
              </a:p>
              <a:p>
                <a:pPr algn="just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=90,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=10,</m:t>
                    </m:r>
                  </m:oMath>
                </a14:m>
                <a:r>
                  <a:rPr lang="en-US" sz="200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=0.4</m:t>
                    </m:r>
                  </m:oMath>
                </a14:m>
                <a:endParaRPr lang="en-US" sz="2000" smtClean="0"/>
              </a:p>
              <a:p>
                <a:pPr algn="just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=1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9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0,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=10,</m:t>
                    </m:r>
                  </m:oMath>
                </a14:m>
                <a:r>
                  <a:rPr lang="en-US" sz="200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=0.2</m:t>
                    </m:r>
                  </m:oMath>
                </a14:m>
                <a:endParaRPr lang="en-US" sz="2000"/>
              </a:p>
              <a:p>
                <a:pPr algn="just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=120,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=15,</m:t>
                    </m:r>
                  </m:oMath>
                </a14:m>
                <a:r>
                  <a:rPr lang="en-US" sz="200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=0.1</m:t>
                    </m:r>
                  </m:oMath>
                </a14:m>
                <a:endParaRPr lang="en-US" sz="200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7600" y="1600200"/>
                <a:ext cx="4876800" cy="3477875"/>
              </a:xfrm>
              <a:prstGeom prst="rect">
                <a:avLst/>
              </a:prstGeom>
              <a:blipFill rotWithShape="0">
                <a:blip r:embed="rId2"/>
                <a:stretch>
                  <a:fillRect l="-1250" t="-10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67230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DETEKSI GERAK</a:t>
            </a:r>
            <a:endParaRPr lang="en-US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/>
          </p:nvPr>
        </p:nvGraphicFramePr>
        <p:xfrm>
          <a:off x="685800" y="1600200"/>
          <a:ext cx="2667000" cy="2667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6750"/>
                <a:gridCol w="666750"/>
                <a:gridCol w="666750"/>
                <a:gridCol w="666750"/>
              </a:tblGrid>
              <a:tr h="666750"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+mj-lt"/>
                          <a:cs typeface="Times New Roman" panose="02020603050405020304" pitchFamily="18" charset="0"/>
                        </a:rPr>
                        <a:t>100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+mj-lt"/>
                          <a:cs typeface="Times New Roman" panose="02020603050405020304" pitchFamily="18" charset="0"/>
                        </a:rPr>
                        <a:t>10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+mj-lt"/>
                        </a:rPr>
                        <a:t>195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+mj-lt"/>
                        </a:rPr>
                        <a:t>21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</a:tr>
              <a:tr h="666750"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+mj-lt"/>
                        </a:rPr>
                        <a:t>92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+mj-lt"/>
                        </a:rPr>
                        <a:t>91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+mj-lt"/>
                        </a:rPr>
                        <a:t>30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+mj-lt"/>
                        </a:rPr>
                        <a:t>30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</a:tr>
              <a:tr h="666750"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+mj-lt"/>
                        </a:rPr>
                        <a:t>29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+mj-lt"/>
                        </a:rPr>
                        <a:t>20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+mj-lt"/>
                        </a:rPr>
                        <a:t>21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+mj-lt"/>
                        </a:rPr>
                        <a:t>22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</a:tr>
              <a:tr h="666750"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+mj-lt"/>
                        </a:rPr>
                        <a:t>19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+mj-lt"/>
                        </a:rPr>
                        <a:t>100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+mj-lt"/>
                        </a:rPr>
                        <a:t>13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+mj-lt"/>
                        </a:rPr>
                        <a:t>99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/>
              <a:t>Tugas Akhir - KI1502</a:t>
            </a:r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D4E484C-70E2-4579-9299-0AF832EC0B54}" type="slidenum">
              <a:rPr lang="en-US" altLang="en-US" smtClean="0"/>
              <a:pPr/>
              <a:t>22</a:t>
            </a:fld>
            <a:endParaRPr lang="en-US" alt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2"/>
          </p:nvPr>
        </p:nvSpPr>
        <p:spPr/>
        <p:txBody>
          <a:bodyPr/>
          <a:lstStyle/>
          <a:p>
            <a:fld id="{7A4FAB72-7013-44AA-A3F8-4638301DCFA9}" type="datetime3">
              <a:rPr lang="en-US" altLang="en-US" smtClean="0"/>
              <a:t>10 January 2016</a:t>
            </a:fld>
            <a:endParaRPr lang="en-US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3657600" y="1600200"/>
                <a:ext cx="4876800" cy="35311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𝑎𝑟𝑔𝑚𝑖𝑛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undOvr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&gt;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</m:oMath>
                  </m:oMathPara>
                </a14:m>
                <a:endParaRPr lang="en-US" sz="2000" i="1" smtClean="0"/>
              </a:p>
              <a:p>
                <a:pPr lvl="1" algn="l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000" i="1" smtClean="0"/>
              </a:p>
              <a:p>
                <a:pPr lvl="1" algn="l"/>
                <a:endParaRPr lang="en-US" sz="2000" i="1"/>
              </a:p>
              <a:p>
                <a:pPr lvl="1" algn="l"/>
                <a:r>
                  <a:rPr lang="en-US" sz="2000" smtClean="0"/>
                  <a:t>Pengecekan terhadap distribusi B</a:t>
                </a:r>
              </a:p>
              <a:p>
                <a:pPr lvl="1" algn="l"/>
                <a:endParaRPr lang="en-US" sz="2000"/>
              </a:p>
              <a:p>
                <a:pPr lvl="1" algn="l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=1, 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100−90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&gt;2.5 ∗10 (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𝑡𝑖𝑑𝑎𝑘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𝑚𝑎𝑡𝑐h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)</m:t>
                      </m:r>
                    </m:oMath>
                  </m:oMathPara>
                </a14:m>
                <a:endParaRPr lang="en-US" sz="2000" i="1"/>
              </a:p>
              <a:p>
                <a:pPr lvl="1" algn="l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=2, 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100−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90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&gt;2.5 ∗10 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𝑚𝑎𝑡𝑐h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sz="2000" i="1" smtClean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7600" y="1600200"/>
                <a:ext cx="4876800" cy="3531159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82565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DETEKSI GERAK</a:t>
            </a:r>
            <a:endParaRPr lang="en-US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/>
          </p:nvPr>
        </p:nvGraphicFramePr>
        <p:xfrm>
          <a:off x="685800" y="1600200"/>
          <a:ext cx="2667000" cy="2667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6750"/>
                <a:gridCol w="666750"/>
                <a:gridCol w="666750"/>
                <a:gridCol w="666750"/>
              </a:tblGrid>
              <a:tr h="666750"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+mj-lt"/>
                          <a:cs typeface="Times New Roman" panose="02020603050405020304" pitchFamily="18" charset="0"/>
                        </a:rPr>
                        <a:t>100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+mj-lt"/>
                          <a:cs typeface="Times New Roman" panose="02020603050405020304" pitchFamily="18" charset="0"/>
                        </a:rPr>
                        <a:t>10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+mj-lt"/>
                        </a:rPr>
                        <a:t>195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+mj-lt"/>
                        </a:rPr>
                        <a:t>21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</a:tr>
              <a:tr h="666750"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+mj-lt"/>
                        </a:rPr>
                        <a:t>92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+mj-lt"/>
                        </a:rPr>
                        <a:t>91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+mj-lt"/>
                        </a:rPr>
                        <a:t>30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+mj-lt"/>
                        </a:rPr>
                        <a:t>30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</a:tr>
              <a:tr h="666750"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+mj-lt"/>
                        </a:rPr>
                        <a:t>29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+mj-lt"/>
                        </a:rPr>
                        <a:t>20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+mj-lt"/>
                        </a:rPr>
                        <a:t>21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+mj-lt"/>
                        </a:rPr>
                        <a:t>22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</a:tr>
              <a:tr h="666750"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+mj-lt"/>
                        </a:rPr>
                        <a:t>19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+mj-lt"/>
                        </a:rPr>
                        <a:t>100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+mj-lt"/>
                        </a:rPr>
                        <a:t>13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+mj-lt"/>
                        </a:rPr>
                        <a:t>99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/>
              <a:t>Tugas Akhir - KI1502</a:t>
            </a:r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D4E484C-70E2-4579-9299-0AF832EC0B54}" type="slidenum">
              <a:rPr lang="en-US" altLang="en-US" smtClean="0"/>
              <a:pPr/>
              <a:t>23</a:t>
            </a:fld>
            <a:endParaRPr lang="en-US" alt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2"/>
          </p:nvPr>
        </p:nvSpPr>
        <p:spPr/>
        <p:txBody>
          <a:bodyPr/>
          <a:lstStyle/>
          <a:p>
            <a:fld id="{7A4FAB72-7013-44AA-A3F8-4638301DCFA9}" type="datetime3">
              <a:rPr lang="en-US" altLang="en-US" smtClean="0"/>
              <a:t>10 January 2016</a:t>
            </a:fld>
            <a:endParaRPr lang="en-US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3657600" y="1600200"/>
                <a:ext cx="4876800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1" algn="just"/>
                <a:r>
                  <a:rPr lang="en-US" sz="2000" smtClean="0"/>
                  <a:t>Update komponen distribusi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endParaRPr lang="en-US" sz="2000" b="0" smtClean="0"/>
              </a:p>
              <a:p>
                <a:pPr lvl="1" algn="just"/>
                <a:r>
                  <a:rPr lang="en-US" sz="2000" smtClean="0"/>
                  <a:t>Piksel indeks 0,0 dianggap sebagai piksel bergerak </a:t>
                </a: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7600" y="1600200"/>
                <a:ext cx="4876800" cy="1015663"/>
              </a:xfrm>
              <a:prstGeom prst="rect">
                <a:avLst/>
              </a:prstGeom>
              <a:blipFill rotWithShape="0">
                <a:blip r:embed="rId2"/>
                <a:stretch>
                  <a:fillRect t="-3614" r="-1250" b="-9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50038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DETEKSI GERAK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/>
              <a:t>Tugas Akhir - KI1502</a:t>
            </a:r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D4E484C-70E2-4579-9299-0AF832EC0B54}" type="slidenum">
              <a:rPr lang="en-US" altLang="en-US" smtClean="0"/>
              <a:pPr/>
              <a:t>24</a:t>
            </a:fld>
            <a:endParaRPr lang="en-US" alt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2"/>
          </p:nvPr>
        </p:nvSpPr>
        <p:spPr/>
        <p:txBody>
          <a:bodyPr/>
          <a:lstStyle/>
          <a:p>
            <a:fld id="{7A4FAB72-7013-44AA-A3F8-4638301DCFA9}" type="datetime3">
              <a:rPr lang="en-US" altLang="en-US" smtClean="0"/>
              <a:t>10 January 2016</a:t>
            </a:fld>
            <a:endParaRPr lang="en-US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1018382" y="3657600"/>
            <a:ext cx="1600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mtClean="0"/>
              <a:t>Frame N</a:t>
            </a:r>
            <a:endParaRPr lang="en-US" sz="2000"/>
          </a:p>
        </p:txBody>
      </p:sp>
      <p:sp>
        <p:nvSpPr>
          <p:cNvPr id="13" name="TextBox 12"/>
          <p:cNvSpPr txBox="1"/>
          <p:nvPr/>
        </p:nvSpPr>
        <p:spPr>
          <a:xfrm>
            <a:off x="3467100" y="3657600"/>
            <a:ext cx="1600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mtClean="0"/>
              <a:t>Frame N+1</a:t>
            </a:r>
            <a:endParaRPr lang="en-US" sz="2000"/>
          </a:p>
        </p:txBody>
      </p:sp>
      <p:sp>
        <p:nvSpPr>
          <p:cNvPr id="14" name="TextBox 13"/>
          <p:cNvSpPr txBox="1"/>
          <p:nvPr/>
        </p:nvSpPr>
        <p:spPr>
          <a:xfrm>
            <a:off x="5918200" y="3632140"/>
            <a:ext cx="1600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mtClean="0"/>
              <a:t>Frame N+2</a:t>
            </a:r>
            <a:endParaRPr lang="en-US" sz="2000"/>
          </a:p>
        </p:txBody>
      </p:sp>
      <p:pic>
        <p:nvPicPr>
          <p:cNvPr id="19" name="Content Placeholder 1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0" y="1666815"/>
            <a:ext cx="2286000" cy="1714500"/>
          </a:xfr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0" y="1681540"/>
            <a:ext cx="2286000" cy="17145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81540"/>
            <a:ext cx="2286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863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DETEKSI GERAK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/>
              <a:t>Tugas Akhir - KI1502</a:t>
            </a:r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D4E484C-70E2-4579-9299-0AF832EC0B54}" type="slidenum">
              <a:rPr lang="en-US" altLang="en-US" smtClean="0"/>
              <a:pPr/>
              <a:t>25</a:t>
            </a:fld>
            <a:endParaRPr lang="en-US" alt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2"/>
          </p:nvPr>
        </p:nvSpPr>
        <p:spPr/>
        <p:txBody>
          <a:bodyPr/>
          <a:lstStyle/>
          <a:p>
            <a:fld id="{7A4FAB72-7013-44AA-A3F8-4638301DCFA9}" type="datetime3">
              <a:rPr lang="en-US" altLang="en-US" smtClean="0"/>
              <a:t>10 January 2016</a:t>
            </a:fld>
            <a:endParaRPr lang="en-US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1018382" y="3657600"/>
            <a:ext cx="1600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mtClean="0"/>
              <a:t>Frame N</a:t>
            </a:r>
            <a:endParaRPr lang="en-US" sz="2000"/>
          </a:p>
        </p:txBody>
      </p:sp>
      <p:sp>
        <p:nvSpPr>
          <p:cNvPr id="13" name="TextBox 12"/>
          <p:cNvSpPr txBox="1"/>
          <p:nvPr/>
        </p:nvSpPr>
        <p:spPr>
          <a:xfrm>
            <a:off x="3467100" y="3657600"/>
            <a:ext cx="1600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mtClean="0"/>
              <a:t>Frame N+1</a:t>
            </a:r>
            <a:endParaRPr lang="en-US" sz="2000"/>
          </a:p>
        </p:txBody>
      </p:sp>
      <p:sp>
        <p:nvSpPr>
          <p:cNvPr id="14" name="TextBox 13"/>
          <p:cNvSpPr txBox="1"/>
          <p:nvPr/>
        </p:nvSpPr>
        <p:spPr>
          <a:xfrm>
            <a:off x="5918200" y="3632140"/>
            <a:ext cx="1600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mtClean="0"/>
              <a:t>Frame N+2</a:t>
            </a:r>
            <a:endParaRPr lang="en-US" sz="200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4240"/>
            <a:ext cx="2286000" cy="17145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0" y="1685895"/>
            <a:ext cx="2286000" cy="1714500"/>
          </a:xfrm>
          <a:prstGeom prst="rect">
            <a:avLst/>
          </a:prstGeom>
        </p:spPr>
      </p:pic>
      <p:pic>
        <p:nvPicPr>
          <p:cNvPr id="17" name="Content Placeholder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15000" y="1673195"/>
            <a:ext cx="2286000" cy="171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589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DETEKSI WARNA PIKSEL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2000" smtClean="0"/>
                  <a:t>Menggunakan probabilitas </a:t>
                </a:r>
                <a:r>
                  <a:rPr lang="en-US" sz="2000"/>
                  <a:t>distribusi </a:t>
                </a:r>
                <a:r>
                  <a:rPr lang="en-US" sz="2000" smtClean="0"/>
                  <a:t>Gaussian</a:t>
                </a:r>
              </a:p>
              <a:p>
                <a:pPr marL="0" indent="0">
                  <a:buNone/>
                </a:pPr>
                <a:endParaRPr lang="en-US" sz="2000" smtClean="0"/>
              </a:p>
              <a:p>
                <a:r>
                  <a:rPr lang="en-US" sz="2000" smtClean="0"/>
                  <a:t>Setiap piksel dilakukan pengecekan, apakah termasuk kedalam warna piksel api atau tidak, menggunakan persamaan berikut.</a:t>
                </a:r>
              </a:p>
              <a:p>
                <a:pPr marL="0" indent="0">
                  <a:buNone/>
                </a:pPr>
                <a:endParaRPr lang="en-US" sz="2000"/>
              </a:p>
              <a:p>
                <a:pPr marL="0" indent="0">
                  <a:buNone/>
                </a:pPr>
                <a:endParaRPr lang="en-US" sz="2000" smtClean="0"/>
              </a:p>
              <a:p>
                <a:pPr marL="457200" lvl="1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 = 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𝜎</m:t>
                          </m:r>
                          <m:rad>
                            <m:radPr>
                              <m:degHide m:val="on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rad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sz="2000">
                          <a:latin typeface="Cambria Math" panose="02040503050406030204" pitchFamily="18" charset="0"/>
                        </a:rPr>
                        <m:t>⁡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( − 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−µ)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</a:rPr>
                        <m:t>  )</m:t>
                      </m:r>
                    </m:oMath>
                  </m:oMathPara>
                </a14:m>
                <a:endParaRPr lang="en-US" sz="200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846" t="-9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/>
              <a:t>Tugas Akhir - KI1502</a:t>
            </a:r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D4E484C-70E2-4579-9299-0AF832EC0B54}" type="slidenum">
              <a:rPr lang="en-US" altLang="en-US" smtClean="0"/>
              <a:pPr/>
              <a:t>26</a:t>
            </a:fld>
            <a:endParaRPr lang="en-US" alt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2"/>
          </p:nvPr>
        </p:nvSpPr>
        <p:spPr/>
        <p:txBody>
          <a:bodyPr/>
          <a:lstStyle/>
          <a:p>
            <a:fld id="{7A4FAB72-7013-44AA-A3F8-4638301DCFA9}" type="datetime3">
              <a:rPr lang="en-US" altLang="en-US" smtClean="0"/>
              <a:t>10 January 2016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94329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DETEKSI WARNA PIKSEL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algn="just"/>
                <a:r>
                  <a:rPr lang="en-US" sz="2000" smtClean="0"/>
                  <a:t>Setiap nilai R,G,B piksel akan dihitung nilai probabilitas nya. Kemudian menghitung niilai probabilitas suatu piksel </a:t>
                </a:r>
                <a:r>
                  <a:rPr lang="en-US" sz="2000"/>
                  <a:t>menggunakan </a:t>
                </a:r>
                <a:r>
                  <a:rPr lang="en-US" sz="2000" smtClean="0"/>
                  <a:t>persamaan</a:t>
                </a:r>
              </a:p>
              <a:p>
                <a:pPr algn="just"/>
                <a:endParaRPr lang="en-US" sz="2000"/>
              </a:p>
              <a:p>
                <a:pPr marL="457200" lvl="1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∏"/>
                          <m:limLoc m:val="undOvr"/>
                          <m:supHide m:val="on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 ∈{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𝐺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}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))</m:t>
                          </m:r>
                        </m:e>
                      </m:nary>
                    </m:oMath>
                  </m:oMathPara>
                </a14:m>
                <a:endParaRPr lang="en-US" sz="2000" smtClean="0"/>
              </a:p>
              <a:p>
                <a:pPr marL="457200" lvl="1" indent="0" algn="just">
                  <a:buNone/>
                </a:pPr>
                <a:endParaRPr lang="en-US" sz="2000"/>
              </a:p>
              <a:p>
                <a:pPr algn="just"/>
                <a:r>
                  <a:rPr lang="en-US" sz="2000"/>
                  <a:t>Nilai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µ</m:t>
                    </m:r>
                  </m:oMath>
                </a14:m>
                <a:r>
                  <a:rPr lang="en-US" sz="2000"/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2000"/>
                  <a:t> didapatkan dari hasil training warna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846" t="-966" r="-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/>
              <a:t>Tugas Akhir - KI1502</a:t>
            </a:r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D4E484C-70E2-4579-9299-0AF832EC0B54}" type="slidenum">
              <a:rPr lang="en-US" altLang="en-US" smtClean="0"/>
              <a:pPr/>
              <a:t>27</a:t>
            </a:fld>
            <a:endParaRPr lang="en-US" alt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2"/>
          </p:nvPr>
        </p:nvSpPr>
        <p:spPr/>
        <p:txBody>
          <a:bodyPr/>
          <a:lstStyle/>
          <a:p>
            <a:fld id="{7A4FAB72-7013-44AA-A3F8-4638301DCFA9}" type="datetime3">
              <a:rPr lang="en-US" altLang="en-US" smtClean="0"/>
              <a:t>10 January 2016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64046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DETEKSI WARNA PIKSEL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smtClean="0"/>
              <a:t>Proses deteksi cepat</a:t>
            </a:r>
          </a:p>
          <a:p>
            <a:r>
              <a:rPr lang="en-US" sz="2000" smtClean="0"/>
              <a:t>Kombinasi warna api yang mungkin dapat ditangani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/>
              <a:t>Tugas Akhir - KI1502</a:t>
            </a:r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D4E484C-70E2-4579-9299-0AF832EC0B54}" type="slidenum">
              <a:rPr lang="en-US" altLang="en-US" smtClean="0"/>
              <a:pPr/>
              <a:t>28</a:t>
            </a:fld>
            <a:endParaRPr lang="en-US" alt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2"/>
          </p:nvPr>
        </p:nvSpPr>
        <p:spPr/>
        <p:txBody>
          <a:bodyPr/>
          <a:lstStyle/>
          <a:p>
            <a:fld id="{7A4FAB72-7013-44AA-A3F8-4638301DCFA9}" type="datetime3">
              <a:rPr lang="en-US" altLang="en-US" smtClean="0"/>
              <a:t>10 January 2016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61882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DETEKSI WARNA PIKSEL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/>
              <a:t>Tugas Akhir - KI1502</a:t>
            </a:r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D4E484C-70E2-4579-9299-0AF832EC0B54}" type="slidenum">
              <a:rPr lang="en-US" altLang="en-US" smtClean="0"/>
              <a:pPr/>
              <a:t>29</a:t>
            </a:fld>
            <a:endParaRPr lang="en-US" alt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2"/>
          </p:nvPr>
        </p:nvSpPr>
        <p:spPr/>
        <p:txBody>
          <a:bodyPr/>
          <a:lstStyle/>
          <a:p>
            <a:fld id="{436056CB-638A-477E-818E-F64135605DDF}" type="datetime3">
              <a:rPr lang="en-US" altLang="en-US" smtClean="0"/>
              <a:t>10 January 2016</a:t>
            </a:fld>
            <a:endParaRPr lang="en-US" altLang="en-US"/>
          </a:p>
        </p:txBody>
      </p:sp>
      <p:sp>
        <p:nvSpPr>
          <p:cNvPr id="19" name="Isosceles Triangle 18"/>
          <p:cNvSpPr/>
          <p:nvPr/>
        </p:nvSpPr>
        <p:spPr bwMode="auto">
          <a:xfrm>
            <a:off x="1219200" y="2057400"/>
            <a:ext cx="2971800" cy="1676400"/>
          </a:xfrm>
          <a:custGeom>
            <a:avLst/>
            <a:gdLst>
              <a:gd name="connsiteX0" fmla="*/ 0 w 2971800"/>
              <a:gd name="connsiteY0" fmla="*/ 1676400 h 1676400"/>
              <a:gd name="connsiteX1" fmla="*/ 1485900 w 2971800"/>
              <a:gd name="connsiteY1" fmla="*/ 0 h 1676400"/>
              <a:gd name="connsiteX2" fmla="*/ 2971800 w 2971800"/>
              <a:gd name="connsiteY2" fmla="*/ 1676400 h 1676400"/>
              <a:gd name="connsiteX3" fmla="*/ 0 w 2971800"/>
              <a:gd name="connsiteY3" fmla="*/ 1676400 h 1676400"/>
              <a:gd name="connsiteX0" fmla="*/ 32384 w 3036568"/>
              <a:gd name="connsiteY0" fmla="*/ 1676400 h 1676400"/>
              <a:gd name="connsiteX1" fmla="*/ 1518284 w 3036568"/>
              <a:gd name="connsiteY1" fmla="*/ 0 h 1676400"/>
              <a:gd name="connsiteX2" fmla="*/ 3004184 w 3036568"/>
              <a:gd name="connsiteY2" fmla="*/ 1676400 h 1676400"/>
              <a:gd name="connsiteX3" fmla="*/ 32384 w 3036568"/>
              <a:gd name="connsiteY3" fmla="*/ 1676400 h 1676400"/>
              <a:gd name="connsiteX0" fmla="*/ 0 w 3004184"/>
              <a:gd name="connsiteY0" fmla="*/ 1676400 h 1676400"/>
              <a:gd name="connsiteX1" fmla="*/ 1485900 w 3004184"/>
              <a:gd name="connsiteY1" fmla="*/ 0 h 1676400"/>
              <a:gd name="connsiteX2" fmla="*/ 2971800 w 3004184"/>
              <a:gd name="connsiteY2" fmla="*/ 1676400 h 1676400"/>
              <a:gd name="connsiteX3" fmla="*/ 0 w 3004184"/>
              <a:gd name="connsiteY3" fmla="*/ 1676400 h 1676400"/>
              <a:gd name="connsiteX0" fmla="*/ 0 w 2971800"/>
              <a:gd name="connsiteY0" fmla="*/ 1676400 h 1676400"/>
              <a:gd name="connsiteX1" fmla="*/ 1485900 w 2971800"/>
              <a:gd name="connsiteY1" fmla="*/ 0 h 1676400"/>
              <a:gd name="connsiteX2" fmla="*/ 2971800 w 2971800"/>
              <a:gd name="connsiteY2" fmla="*/ 1676400 h 1676400"/>
              <a:gd name="connsiteX3" fmla="*/ 0 w 2971800"/>
              <a:gd name="connsiteY3" fmla="*/ 1676400 h 167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71800" h="1676400">
                <a:moveTo>
                  <a:pt x="0" y="1676400"/>
                </a:moveTo>
                <a:cubicBezTo>
                  <a:pt x="1123950" y="1371600"/>
                  <a:pt x="990600" y="0"/>
                  <a:pt x="1485900" y="0"/>
                </a:cubicBezTo>
                <a:cubicBezTo>
                  <a:pt x="1981200" y="0"/>
                  <a:pt x="1746250" y="1358900"/>
                  <a:pt x="2971800" y="1676400"/>
                </a:cubicBezTo>
                <a:lnTo>
                  <a:pt x="0" y="1676400"/>
                </a:lnTo>
                <a:close/>
              </a:path>
            </a:pathLst>
          </a:custGeom>
          <a:solidFill>
            <a:srgbClr val="FF000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2199482" y="1600200"/>
                <a:ext cx="10771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𝑅𝑒𝑑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𝐶h𝑎𝑛𝑛𝑒𝑙</m:t>
                      </m:r>
                    </m:oMath>
                  </m:oMathPara>
                </a14:m>
                <a:endParaRPr lang="en-US" sz="2000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9482" y="1600200"/>
                <a:ext cx="1077118" cy="400110"/>
              </a:xfrm>
              <a:prstGeom prst="rect">
                <a:avLst/>
              </a:prstGeom>
              <a:blipFill rotWithShape="0">
                <a:blip r:embed="rId2"/>
                <a:stretch>
                  <a:fillRect l="-28814" r="-209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Connector 28"/>
          <p:cNvCxnSpPr/>
          <p:nvPr/>
        </p:nvCxnSpPr>
        <p:spPr bwMode="auto">
          <a:xfrm>
            <a:off x="1187253" y="1600200"/>
            <a:ext cx="0" cy="2133600"/>
          </a:xfrm>
          <a:prstGeom prst="lin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" name="Straight Connector 29"/>
          <p:cNvCxnSpPr/>
          <p:nvPr/>
        </p:nvCxnSpPr>
        <p:spPr bwMode="auto">
          <a:xfrm flipH="1">
            <a:off x="1187254" y="3733800"/>
            <a:ext cx="3613346" cy="0"/>
          </a:xfrm>
          <a:prstGeom prst="lin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6" name="Isosceles Triangle 18"/>
          <p:cNvSpPr/>
          <p:nvPr/>
        </p:nvSpPr>
        <p:spPr bwMode="auto">
          <a:xfrm>
            <a:off x="4953000" y="2057400"/>
            <a:ext cx="2971800" cy="1676400"/>
          </a:xfrm>
          <a:custGeom>
            <a:avLst/>
            <a:gdLst>
              <a:gd name="connsiteX0" fmla="*/ 0 w 2971800"/>
              <a:gd name="connsiteY0" fmla="*/ 1676400 h 1676400"/>
              <a:gd name="connsiteX1" fmla="*/ 1485900 w 2971800"/>
              <a:gd name="connsiteY1" fmla="*/ 0 h 1676400"/>
              <a:gd name="connsiteX2" fmla="*/ 2971800 w 2971800"/>
              <a:gd name="connsiteY2" fmla="*/ 1676400 h 1676400"/>
              <a:gd name="connsiteX3" fmla="*/ 0 w 2971800"/>
              <a:gd name="connsiteY3" fmla="*/ 1676400 h 1676400"/>
              <a:gd name="connsiteX0" fmla="*/ 32384 w 3036568"/>
              <a:gd name="connsiteY0" fmla="*/ 1676400 h 1676400"/>
              <a:gd name="connsiteX1" fmla="*/ 1518284 w 3036568"/>
              <a:gd name="connsiteY1" fmla="*/ 0 h 1676400"/>
              <a:gd name="connsiteX2" fmla="*/ 3004184 w 3036568"/>
              <a:gd name="connsiteY2" fmla="*/ 1676400 h 1676400"/>
              <a:gd name="connsiteX3" fmla="*/ 32384 w 3036568"/>
              <a:gd name="connsiteY3" fmla="*/ 1676400 h 1676400"/>
              <a:gd name="connsiteX0" fmla="*/ 0 w 3004184"/>
              <a:gd name="connsiteY0" fmla="*/ 1676400 h 1676400"/>
              <a:gd name="connsiteX1" fmla="*/ 1485900 w 3004184"/>
              <a:gd name="connsiteY1" fmla="*/ 0 h 1676400"/>
              <a:gd name="connsiteX2" fmla="*/ 2971800 w 3004184"/>
              <a:gd name="connsiteY2" fmla="*/ 1676400 h 1676400"/>
              <a:gd name="connsiteX3" fmla="*/ 0 w 3004184"/>
              <a:gd name="connsiteY3" fmla="*/ 1676400 h 1676400"/>
              <a:gd name="connsiteX0" fmla="*/ 0 w 2971800"/>
              <a:gd name="connsiteY0" fmla="*/ 1676400 h 1676400"/>
              <a:gd name="connsiteX1" fmla="*/ 1485900 w 2971800"/>
              <a:gd name="connsiteY1" fmla="*/ 0 h 1676400"/>
              <a:gd name="connsiteX2" fmla="*/ 2971800 w 2971800"/>
              <a:gd name="connsiteY2" fmla="*/ 1676400 h 1676400"/>
              <a:gd name="connsiteX3" fmla="*/ 0 w 2971800"/>
              <a:gd name="connsiteY3" fmla="*/ 1676400 h 167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71800" h="1676400">
                <a:moveTo>
                  <a:pt x="0" y="1676400"/>
                </a:moveTo>
                <a:cubicBezTo>
                  <a:pt x="1123950" y="1371600"/>
                  <a:pt x="990600" y="0"/>
                  <a:pt x="1485900" y="0"/>
                </a:cubicBezTo>
                <a:cubicBezTo>
                  <a:pt x="1981200" y="0"/>
                  <a:pt x="1746250" y="1358900"/>
                  <a:pt x="2971800" y="1676400"/>
                </a:cubicBezTo>
                <a:lnTo>
                  <a:pt x="0" y="1676400"/>
                </a:lnTo>
                <a:close/>
              </a:path>
            </a:pathLst>
          </a:custGeom>
          <a:solidFill>
            <a:srgbClr val="92D05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5933282" y="1600200"/>
                <a:ext cx="10771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𝐺𝑟𝑒𝑒𝑛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𝐶h𝑎𝑛𝑛𝑒𝑙</m:t>
                      </m:r>
                    </m:oMath>
                  </m:oMathPara>
                </a14:m>
                <a:endParaRPr lang="en-US" sz="200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3282" y="1600200"/>
                <a:ext cx="1077118" cy="400110"/>
              </a:xfrm>
              <a:prstGeom prst="rect">
                <a:avLst/>
              </a:prstGeom>
              <a:blipFill rotWithShape="0">
                <a:blip r:embed="rId3"/>
                <a:stretch>
                  <a:fillRect l="-39548" r="-322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Connector 17"/>
          <p:cNvCxnSpPr/>
          <p:nvPr/>
        </p:nvCxnSpPr>
        <p:spPr bwMode="auto">
          <a:xfrm>
            <a:off x="4921053" y="1600200"/>
            <a:ext cx="0" cy="2133600"/>
          </a:xfrm>
          <a:prstGeom prst="lin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/>
          <p:cNvCxnSpPr/>
          <p:nvPr/>
        </p:nvCxnSpPr>
        <p:spPr bwMode="auto">
          <a:xfrm flipH="1">
            <a:off x="4921054" y="3733800"/>
            <a:ext cx="3613346" cy="0"/>
          </a:xfrm>
          <a:prstGeom prst="lin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1" name="Isosceles Triangle 18"/>
          <p:cNvSpPr/>
          <p:nvPr/>
        </p:nvSpPr>
        <p:spPr bwMode="auto">
          <a:xfrm>
            <a:off x="3276600" y="4476809"/>
            <a:ext cx="2971800" cy="1676400"/>
          </a:xfrm>
          <a:custGeom>
            <a:avLst/>
            <a:gdLst>
              <a:gd name="connsiteX0" fmla="*/ 0 w 2971800"/>
              <a:gd name="connsiteY0" fmla="*/ 1676400 h 1676400"/>
              <a:gd name="connsiteX1" fmla="*/ 1485900 w 2971800"/>
              <a:gd name="connsiteY1" fmla="*/ 0 h 1676400"/>
              <a:gd name="connsiteX2" fmla="*/ 2971800 w 2971800"/>
              <a:gd name="connsiteY2" fmla="*/ 1676400 h 1676400"/>
              <a:gd name="connsiteX3" fmla="*/ 0 w 2971800"/>
              <a:gd name="connsiteY3" fmla="*/ 1676400 h 1676400"/>
              <a:gd name="connsiteX0" fmla="*/ 32384 w 3036568"/>
              <a:gd name="connsiteY0" fmla="*/ 1676400 h 1676400"/>
              <a:gd name="connsiteX1" fmla="*/ 1518284 w 3036568"/>
              <a:gd name="connsiteY1" fmla="*/ 0 h 1676400"/>
              <a:gd name="connsiteX2" fmla="*/ 3004184 w 3036568"/>
              <a:gd name="connsiteY2" fmla="*/ 1676400 h 1676400"/>
              <a:gd name="connsiteX3" fmla="*/ 32384 w 3036568"/>
              <a:gd name="connsiteY3" fmla="*/ 1676400 h 1676400"/>
              <a:gd name="connsiteX0" fmla="*/ 0 w 3004184"/>
              <a:gd name="connsiteY0" fmla="*/ 1676400 h 1676400"/>
              <a:gd name="connsiteX1" fmla="*/ 1485900 w 3004184"/>
              <a:gd name="connsiteY1" fmla="*/ 0 h 1676400"/>
              <a:gd name="connsiteX2" fmla="*/ 2971800 w 3004184"/>
              <a:gd name="connsiteY2" fmla="*/ 1676400 h 1676400"/>
              <a:gd name="connsiteX3" fmla="*/ 0 w 3004184"/>
              <a:gd name="connsiteY3" fmla="*/ 1676400 h 1676400"/>
              <a:gd name="connsiteX0" fmla="*/ 0 w 2971800"/>
              <a:gd name="connsiteY0" fmla="*/ 1676400 h 1676400"/>
              <a:gd name="connsiteX1" fmla="*/ 1485900 w 2971800"/>
              <a:gd name="connsiteY1" fmla="*/ 0 h 1676400"/>
              <a:gd name="connsiteX2" fmla="*/ 2971800 w 2971800"/>
              <a:gd name="connsiteY2" fmla="*/ 1676400 h 1676400"/>
              <a:gd name="connsiteX3" fmla="*/ 0 w 2971800"/>
              <a:gd name="connsiteY3" fmla="*/ 1676400 h 167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71800" h="1676400">
                <a:moveTo>
                  <a:pt x="0" y="1676400"/>
                </a:moveTo>
                <a:cubicBezTo>
                  <a:pt x="1123950" y="1371600"/>
                  <a:pt x="990600" y="0"/>
                  <a:pt x="1485900" y="0"/>
                </a:cubicBezTo>
                <a:cubicBezTo>
                  <a:pt x="1981200" y="0"/>
                  <a:pt x="1746250" y="1358900"/>
                  <a:pt x="2971800" y="1676400"/>
                </a:cubicBezTo>
                <a:lnTo>
                  <a:pt x="0" y="1676400"/>
                </a:lnTo>
                <a:close/>
              </a:path>
            </a:pathLst>
          </a:custGeom>
          <a:solidFill>
            <a:srgbClr val="00B0F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3804841" y="3962518"/>
                <a:ext cx="19915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𝐵𝑙𝑢𝑒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𝐶h𝑎𝑛𝑛𝑒𝑙</m:t>
                      </m:r>
                    </m:oMath>
                  </m:oMathPara>
                </a14:m>
                <a:endParaRPr lang="en-US" sz="200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4841" y="3962518"/>
                <a:ext cx="1991518" cy="40011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Connector 27"/>
          <p:cNvCxnSpPr/>
          <p:nvPr/>
        </p:nvCxnSpPr>
        <p:spPr bwMode="auto">
          <a:xfrm>
            <a:off x="3244653" y="4019609"/>
            <a:ext cx="0" cy="2133600"/>
          </a:xfrm>
          <a:prstGeom prst="lin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" name="Straight Connector 30"/>
          <p:cNvCxnSpPr/>
          <p:nvPr/>
        </p:nvCxnSpPr>
        <p:spPr bwMode="auto">
          <a:xfrm flipH="1">
            <a:off x="3244654" y="6153209"/>
            <a:ext cx="3613346" cy="0"/>
          </a:xfrm>
          <a:prstGeom prst="lin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190856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LATAR BELAKANG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algn="just"/>
            <a:r>
              <a:rPr lang="en-US" sz="2000" smtClean="0"/>
              <a:t>Sensor api biasa  yang sering digunakan lambat dalam mendeteksi api, menunggu partikel menyentuh sensor</a:t>
            </a:r>
          </a:p>
          <a:p>
            <a:pPr lvl="0" algn="just"/>
            <a:endParaRPr lang="en-US" sz="2000" smtClean="0"/>
          </a:p>
          <a:p>
            <a:pPr lvl="0" algn="just"/>
            <a:r>
              <a:rPr lang="en-US" sz="2000" smtClean="0"/>
              <a:t>Sensor biasa sulit untuk mendeteksi api diluar ruangan</a:t>
            </a:r>
          </a:p>
          <a:p>
            <a:pPr lvl="0" algn="just"/>
            <a:endParaRPr lang="en-US" sz="2000"/>
          </a:p>
          <a:p>
            <a:pPr lvl="0" algn="just"/>
            <a:r>
              <a:rPr lang="en-US" sz="2000" smtClean="0"/>
              <a:t>Pemanfaatan kamera CCTV pada gedung-gedung, sehingga tidak perlu memasang alat pendeteksi api</a:t>
            </a:r>
          </a:p>
          <a:p>
            <a:pPr lvl="0" algn="just"/>
            <a:endParaRPr lang="en-US" sz="2000" smtClean="0"/>
          </a:p>
          <a:p>
            <a:pPr lvl="0" algn="just"/>
            <a:endParaRPr lang="en-US" sz="200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/>
              <a:t>Tugas Akhir - KI1502</a:t>
            </a:r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D4E484C-70E2-4579-9299-0AF832EC0B54}" type="slidenum">
              <a:rPr lang="en-US" altLang="en-US" smtClean="0"/>
              <a:pPr/>
              <a:t>3</a:t>
            </a:fld>
            <a:endParaRPr lang="en-US" alt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2"/>
          </p:nvPr>
        </p:nvSpPr>
        <p:spPr/>
        <p:txBody>
          <a:bodyPr/>
          <a:lstStyle/>
          <a:p>
            <a:fld id="{EC75F531-8A04-4B07-A04C-CBAED132D54C}" type="datetime3">
              <a:rPr lang="en-US" altLang="en-US" smtClean="0"/>
              <a:t>10 January 2016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11997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DETEKSI WARNA PIKSEL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/>
              <a:t>Tugas Akhir - KI1502</a:t>
            </a:r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D4E484C-70E2-4579-9299-0AF832EC0B54}" type="slidenum">
              <a:rPr lang="en-US" altLang="en-US" smtClean="0"/>
              <a:pPr/>
              <a:t>30</a:t>
            </a:fld>
            <a:endParaRPr lang="en-US" alt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2"/>
          </p:nvPr>
        </p:nvSpPr>
        <p:spPr/>
        <p:txBody>
          <a:bodyPr/>
          <a:lstStyle/>
          <a:p>
            <a:fld id="{436056CB-638A-477E-818E-F64135605DDF}" type="datetime3">
              <a:rPr lang="en-US" altLang="en-US" smtClean="0"/>
              <a:t>10 January 2016</a:t>
            </a:fld>
            <a:endParaRPr lang="en-US" altLang="en-US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670" y="2231801"/>
            <a:ext cx="2743200" cy="3070748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1764" y="1904999"/>
            <a:ext cx="2743200" cy="1398494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500744" y="3217285"/>
            <a:ext cx="1828800" cy="3516924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3136676"/>
            <a:ext cx="1590695" cy="3075342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7600" y="2998694"/>
            <a:ext cx="1481164" cy="1215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062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DETEKSI WARNA PIKSEL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/>
              <a:t>Tugas Akhir - KI1502</a:t>
            </a:r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D4E484C-70E2-4579-9299-0AF832EC0B54}" type="slidenum">
              <a:rPr lang="en-US" altLang="en-US" smtClean="0"/>
              <a:pPr/>
              <a:t>31</a:t>
            </a:fld>
            <a:endParaRPr lang="en-US" alt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2"/>
          </p:nvPr>
        </p:nvSpPr>
        <p:spPr/>
        <p:txBody>
          <a:bodyPr/>
          <a:lstStyle/>
          <a:p>
            <a:fld id="{7A4FAB72-7013-44AA-A3F8-4638301DCFA9}" type="datetime3">
              <a:rPr lang="en-US" altLang="en-US" smtClean="0"/>
              <a:t>10 January 2016</a:t>
            </a:fld>
            <a:endParaRPr lang="en-US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1018382" y="3657600"/>
            <a:ext cx="1600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mtClean="0"/>
              <a:t>Frame N</a:t>
            </a:r>
            <a:endParaRPr lang="en-US" sz="2000"/>
          </a:p>
        </p:txBody>
      </p:sp>
      <p:sp>
        <p:nvSpPr>
          <p:cNvPr id="13" name="TextBox 12"/>
          <p:cNvSpPr txBox="1"/>
          <p:nvPr/>
        </p:nvSpPr>
        <p:spPr>
          <a:xfrm>
            <a:off x="3467100" y="3657600"/>
            <a:ext cx="1600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mtClean="0"/>
              <a:t>Frame N+1</a:t>
            </a:r>
            <a:endParaRPr lang="en-US" sz="2000"/>
          </a:p>
        </p:txBody>
      </p:sp>
      <p:sp>
        <p:nvSpPr>
          <p:cNvPr id="14" name="TextBox 13"/>
          <p:cNvSpPr txBox="1"/>
          <p:nvPr/>
        </p:nvSpPr>
        <p:spPr>
          <a:xfrm>
            <a:off x="5918200" y="3632140"/>
            <a:ext cx="1600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mtClean="0"/>
              <a:t>Frame N+2</a:t>
            </a:r>
            <a:endParaRPr lang="en-US" sz="2000"/>
          </a:p>
        </p:txBody>
      </p:sp>
      <p:pic>
        <p:nvPicPr>
          <p:cNvPr id="19" name="Content Placeholder 1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0" y="1666815"/>
            <a:ext cx="2286000" cy="1714500"/>
          </a:xfr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0" y="1681540"/>
            <a:ext cx="2286000" cy="17145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81540"/>
            <a:ext cx="2286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43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REGION GROWING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sz="2000" smtClean="0"/>
              <a:t>Digunakan untuk mendapatkan </a:t>
            </a:r>
            <a:r>
              <a:rPr lang="en-US" sz="2000" i="1" smtClean="0"/>
              <a:t>region api</a:t>
            </a:r>
            <a:endParaRPr lang="en-US" sz="2000" smtClean="0"/>
          </a:p>
          <a:p>
            <a:pPr algn="just"/>
            <a:r>
              <a:rPr lang="en-US" sz="2000" smtClean="0"/>
              <a:t>Inisialisasi </a:t>
            </a:r>
            <a:r>
              <a:rPr lang="en-US" sz="2000" i="1" smtClean="0"/>
              <a:t>seed</a:t>
            </a:r>
            <a:r>
              <a:rPr lang="en-US" sz="2000"/>
              <a:t> </a:t>
            </a:r>
            <a:r>
              <a:rPr lang="en-US" sz="2000" smtClean="0"/>
              <a:t>didapatkan dari kandidat piksel api yang dihasilkan pada tahap deteksi warna piksel</a:t>
            </a:r>
          </a:p>
          <a:p>
            <a:pPr algn="just"/>
            <a:r>
              <a:rPr lang="en-US" sz="2000" smtClean="0"/>
              <a:t>Tingkat homogen piksel dilihat dari probabilitas warna piksel tetangga</a:t>
            </a:r>
          </a:p>
          <a:p>
            <a:endParaRPr lang="en-US"/>
          </a:p>
          <a:p>
            <a:pPr marL="0" indent="0">
              <a:buNone/>
            </a:pP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/>
              <a:t>Tugas Akhir - KI1502</a:t>
            </a:r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D4E484C-70E2-4579-9299-0AF832EC0B54}" type="slidenum">
              <a:rPr lang="en-US" altLang="en-US" smtClean="0"/>
              <a:pPr/>
              <a:t>32</a:t>
            </a:fld>
            <a:endParaRPr lang="en-US" alt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2"/>
          </p:nvPr>
        </p:nvSpPr>
        <p:spPr/>
        <p:txBody>
          <a:bodyPr/>
          <a:lstStyle/>
          <a:p>
            <a:fld id="{7A4FAB72-7013-44AA-A3F8-4638301DCFA9}" type="datetime3">
              <a:rPr lang="en-US" altLang="en-US" smtClean="0"/>
              <a:t>10 January 2016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27910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REGION GROWING</a:t>
            </a:r>
            <a:endParaRPr 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7297" y="1627311"/>
            <a:ext cx="3682303" cy="3706689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/>
              <a:t>Tugas Akhir - KI1502</a:t>
            </a:r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D4E484C-70E2-4579-9299-0AF832EC0B54}" type="slidenum">
              <a:rPr lang="en-US" altLang="en-US" smtClean="0"/>
              <a:pPr/>
              <a:t>33</a:t>
            </a:fld>
            <a:endParaRPr lang="en-US" alt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2"/>
          </p:nvPr>
        </p:nvSpPr>
        <p:spPr/>
        <p:txBody>
          <a:bodyPr/>
          <a:lstStyle/>
          <a:p>
            <a:fld id="{7A4FAB72-7013-44AA-A3F8-4638301DCFA9}" type="datetime3">
              <a:rPr lang="en-US" altLang="en-US" smtClean="0"/>
              <a:t>10 January 2016</a:t>
            </a:fld>
            <a:endParaRPr lang="en-US" altLang="en-US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5883520"/>
              </p:ext>
            </p:extLst>
          </p:nvPr>
        </p:nvGraphicFramePr>
        <p:xfrm>
          <a:off x="4831883" y="2092131"/>
          <a:ext cx="594360" cy="59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4360"/>
              </a:tblGrid>
              <a:tr h="59436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6019800" y="2204645"/>
            <a:ext cx="15400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Seed Awal</a:t>
            </a:r>
            <a:endParaRPr 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4831883" y="3229334"/>
            <a:ext cx="59436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783179" y="3044668"/>
            <a:ext cx="29156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Arah Pertumbuhan Piksel</a:t>
            </a:r>
            <a:endParaRPr 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2814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REGION GROWING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/>
              <a:t>Tugas Akhir - KI1502</a:t>
            </a:r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D4E484C-70E2-4579-9299-0AF832EC0B54}" type="slidenum">
              <a:rPr lang="en-US" altLang="en-US" smtClean="0"/>
              <a:pPr/>
              <a:t>34</a:t>
            </a:fld>
            <a:endParaRPr lang="en-US" alt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2"/>
          </p:nvPr>
        </p:nvSpPr>
        <p:spPr/>
        <p:txBody>
          <a:bodyPr/>
          <a:lstStyle/>
          <a:p>
            <a:fld id="{7A4FAB72-7013-44AA-A3F8-4638301DCFA9}" type="datetime3">
              <a:rPr lang="en-US" altLang="en-US" smtClean="0"/>
              <a:t>10 January 2016</a:t>
            </a:fld>
            <a:endParaRPr lang="en-US" altLang="en-US"/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6501884"/>
              </p:ext>
            </p:extLst>
          </p:nvPr>
        </p:nvGraphicFramePr>
        <p:xfrm>
          <a:off x="762000" y="1676400"/>
          <a:ext cx="3657600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"/>
                <a:gridCol w="609600"/>
                <a:gridCol w="609600"/>
                <a:gridCol w="609600"/>
                <a:gridCol w="609600"/>
                <a:gridCol w="609600"/>
              </a:tblGrid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endParaRPr lang="en-US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US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endParaRPr lang="en-US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  <a:endParaRPr lang="en-US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  <a:endParaRPr lang="en-US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endParaRPr lang="en-US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  <a:endParaRPr lang="en-US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endParaRPr lang="en-US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US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US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6616690"/>
              </p:ext>
            </p:extLst>
          </p:nvPr>
        </p:nvGraphicFramePr>
        <p:xfrm>
          <a:off x="4839905" y="1961763"/>
          <a:ext cx="594360" cy="59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4360"/>
              </a:tblGrid>
              <a:tr h="59436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5791200" y="1905000"/>
            <a:ext cx="29156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Piksel yang sedang Diamati</a:t>
            </a:r>
            <a:endParaRPr 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791201" y="2745023"/>
            <a:ext cx="291565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Piksel Daerah Region Growing Setelah Beberapa Iterasi</a:t>
            </a:r>
            <a:endParaRPr 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7027829"/>
              </p:ext>
            </p:extLst>
          </p:nvPr>
        </p:nvGraphicFramePr>
        <p:xfrm>
          <a:off x="4839905" y="2956560"/>
          <a:ext cx="594360" cy="59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4360"/>
              </a:tblGrid>
              <a:tr h="59436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58965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REGION GROWING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/>
              <a:t>Tugas Akhir - KI1502</a:t>
            </a:r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D4E484C-70E2-4579-9299-0AF832EC0B54}" type="slidenum">
              <a:rPr lang="en-US" altLang="en-US" smtClean="0"/>
              <a:pPr/>
              <a:t>35</a:t>
            </a:fld>
            <a:endParaRPr lang="en-US" alt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2"/>
          </p:nvPr>
        </p:nvSpPr>
        <p:spPr/>
        <p:txBody>
          <a:bodyPr/>
          <a:lstStyle/>
          <a:p>
            <a:fld id="{7A4FAB72-7013-44AA-A3F8-4638301DCFA9}" type="datetime3">
              <a:rPr lang="en-US" altLang="en-US" smtClean="0"/>
              <a:t>10 January 2016</a:t>
            </a:fld>
            <a:endParaRPr lang="en-US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1018382" y="3657600"/>
            <a:ext cx="1600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mtClean="0"/>
              <a:t>Frame N</a:t>
            </a:r>
            <a:endParaRPr lang="en-US" sz="2000"/>
          </a:p>
        </p:txBody>
      </p:sp>
      <p:sp>
        <p:nvSpPr>
          <p:cNvPr id="13" name="TextBox 12"/>
          <p:cNvSpPr txBox="1"/>
          <p:nvPr/>
        </p:nvSpPr>
        <p:spPr>
          <a:xfrm>
            <a:off x="3467100" y="3657600"/>
            <a:ext cx="1600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mtClean="0"/>
              <a:t>Frame N+1</a:t>
            </a:r>
            <a:endParaRPr lang="en-US" sz="2000"/>
          </a:p>
        </p:txBody>
      </p:sp>
      <p:sp>
        <p:nvSpPr>
          <p:cNvPr id="14" name="TextBox 13"/>
          <p:cNvSpPr txBox="1"/>
          <p:nvPr/>
        </p:nvSpPr>
        <p:spPr>
          <a:xfrm>
            <a:off x="5918200" y="3632140"/>
            <a:ext cx="1600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mtClean="0"/>
              <a:t>Frame N+2</a:t>
            </a:r>
            <a:endParaRPr lang="en-US" sz="2000"/>
          </a:p>
        </p:txBody>
      </p:sp>
      <p:pic>
        <p:nvPicPr>
          <p:cNvPr id="19" name="Content Placeholder 1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0" y="1666815"/>
            <a:ext cx="2286000" cy="1714500"/>
          </a:xfr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0" y="1681540"/>
            <a:ext cx="2286000" cy="17145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81540"/>
            <a:ext cx="2286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97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PERHITUNGAN LUASAN REGION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smtClean="0"/>
              <a:t>Digunakan untuk menghilangkan noise</a:t>
            </a:r>
          </a:p>
          <a:p>
            <a:r>
              <a:rPr lang="en-US" sz="2000" smtClean="0"/>
              <a:t>Menggunakan luasan yang didapatkan pada proses region growing</a:t>
            </a:r>
          </a:p>
          <a:p>
            <a:r>
              <a:rPr lang="en-US" sz="2000" smtClean="0"/>
              <a:t>Jika luasan region &gt; 1% total piksel frame diangga api</a:t>
            </a:r>
          </a:p>
          <a:p>
            <a:endParaRPr lang="en-US" sz="2000"/>
          </a:p>
          <a:p>
            <a:pPr marL="0" indent="0">
              <a:buNone/>
            </a:pPr>
            <a:endParaRPr lang="en-US" sz="200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/>
              <a:t>Tugas Akhir - KI1502</a:t>
            </a:r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D4E484C-70E2-4579-9299-0AF832EC0B54}" type="slidenum">
              <a:rPr lang="en-US" altLang="en-US" smtClean="0"/>
              <a:pPr/>
              <a:t>36</a:t>
            </a:fld>
            <a:endParaRPr lang="en-US" alt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2"/>
          </p:nvPr>
        </p:nvSpPr>
        <p:spPr/>
        <p:txBody>
          <a:bodyPr/>
          <a:lstStyle/>
          <a:p>
            <a:fld id="{7A4FAB72-7013-44AA-A3F8-4638301DCFA9}" type="datetime3">
              <a:rPr lang="en-US" altLang="en-US" smtClean="0"/>
              <a:t>10 January 2016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7388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LUASAN REGION GROWING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/>
              <a:t>Tugas Akhir - KI1502</a:t>
            </a:r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D4E484C-70E2-4579-9299-0AF832EC0B54}" type="slidenum">
              <a:rPr lang="en-US" altLang="en-US" smtClean="0"/>
              <a:pPr/>
              <a:t>37</a:t>
            </a:fld>
            <a:endParaRPr lang="en-US" alt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2"/>
          </p:nvPr>
        </p:nvSpPr>
        <p:spPr/>
        <p:txBody>
          <a:bodyPr/>
          <a:lstStyle/>
          <a:p>
            <a:fld id="{7A4FAB72-7013-44AA-A3F8-4638301DCFA9}" type="datetime3">
              <a:rPr lang="en-US" altLang="en-US" smtClean="0"/>
              <a:t>10 January 2016</a:t>
            </a:fld>
            <a:endParaRPr lang="en-US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1018382" y="3657600"/>
            <a:ext cx="1600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mtClean="0"/>
              <a:t>Frame N</a:t>
            </a:r>
            <a:endParaRPr lang="en-US" sz="2000"/>
          </a:p>
        </p:txBody>
      </p:sp>
      <p:sp>
        <p:nvSpPr>
          <p:cNvPr id="13" name="TextBox 12"/>
          <p:cNvSpPr txBox="1"/>
          <p:nvPr/>
        </p:nvSpPr>
        <p:spPr>
          <a:xfrm>
            <a:off x="3467100" y="3657600"/>
            <a:ext cx="1600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mtClean="0"/>
              <a:t>Frame N+1</a:t>
            </a:r>
            <a:endParaRPr lang="en-US" sz="2000"/>
          </a:p>
        </p:txBody>
      </p:sp>
      <p:sp>
        <p:nvSpPr>
          <p:cNvPr id="14" name="TextBox 13"/>
          <p:cNvSpPr txBox="1"/>
          <p:nvPr/>
        </p:nvSpPr>
        <p:spPr>
          <a:xfrm>
            <a:off x="5918200" y="3632140"/>
            <a:ext cx="1600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mtClean="0"/>
              <a:t>Frame N+2</a:t>
            </a:r>
            <a:endParaRPr lang="en-US" sz="2000"/>
          </a:p>
        </p:txBody>
      </p:sp>
      <p:pic>
        <p:nvPicPr>
          <p:cNvPr id="19" name="Content Placeholder 1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0" y="1666815"/>
            <a:ext cx="2286000" cy="1714500"/>
          </a:xfr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0" y="1681540"/>
            <a:ext cx="2286000" cy="17145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81540"/>
            <a:ext cx="2286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410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/>
              <a:t>Tugas Akhir - KI1502</a:t>
            </a:r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D4E484C-70E2-4579-9299-0AF832EC0B54}" type="slidenum">
              <a:rPr lang="en-US" altLang="en-US" smtClean="0"/>
              <a:pPr/>
              <a:t>38</a:t>
            </a:fld>
            <a:endParaRPr lang="en-US" alt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2"/>
          </p:nvPr>
        </p:nvSpPr>
        <p:spPr/>
        <p:txBody>
          <a:bodyPr/>
          <a:lstStyle/>
          <a:p>
            <a:fld id="{436056CB-638A-477E-818E-F64135605DDF}" type="datetime3">
              <a:rPr lang="en-US" altLang="en-US" smtClean="0"/>
              <a:t>10 January 2016</a:t>
            </a:fld>
            <a:endParaRPr lang="en-US" altLang="en-US"/>
          </a:p>
        </p:txBody>
      </p:sp>
      <p:sp>
        <p:nvSpPr>
          <p:cNvPr id="33" name="Oval 32"/>
          <p:cNvSpPr/>
          <p:nvPr/>
        </p:nvSpPr>
        <p:spPr bwMode="auto">
          <a:xfrm>
            <a:off x="675482" y="1511117"/>
            <a:ext cx="1219200" cy="11303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827882" y="1914685"/>
            <a:ext cx="9144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smtClean="0"/>
              <a:t>MULAI</a:t>
            </a:r>
            <a:endParaRPr lang="en-US" sz="1500"/>
          </a:p>
        </p:txBody>
      </p:sp>
      <p:cxnSp>
        <p:nvCxnSpPr>
          <p:cNvPr id="8" name="Straight Arrow Connector 7"/>
          <p:cNvCxnSpPr>
            <a:stCxn id="33" idx="6"/>
            <a:endCxn id="10" idx="1"/>
          </p:cNvCxnSpPr>
          <p:nvPr/>
        </p:nvCxnSpPr>
        <p:spPr bwMode="auto">
          <a:xfrm>
            <a:off x="1894682" y="2076267"/>
            <a:ext cx="340518" cy="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5200" y="704667"/>
            <a:ext cx="3657600" cy="27432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1300" y="1390467"/>
            <a:ext cx="1828800" cy="1371600"/>
          </a:xfrm>
          <a:prstGeom prst="rect">
            <a:avLst/>
          </a:prstGeom>
        </p:spPr>
      </p:pic>
      <p:cxnSp>
        <p:nvCxnSpPr>
          <p:cNvPr id="46" name="Straight Arrow Connector 45"/>
          <p:cNvCxnSpPr>
            <a:stCxn id="10" idx="3"/>
            <a:endCxn id="14" idx="1"/>
          </p:cNvCxnSpPr>
          <p:nvPr/>
        </p:nvCxnSpPr>
        <p:spPr bwMode="auto">
          <a:xfrm>
            <a:off x="5892800" y="2076267"/>
            <a:ext cx="698500" cy="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000" y="3657600"/>
            <a:ext cx="1828800" cy="1371600"/>
          </a:xfrm>
          <a:prstGeom prst="rect">
            <a:avLst/>
          </a:prstGeom>
        </p:spPr>
      </p:pic>
      <p:cxnSp>
        <p:nvCxnSpPr>
          <p:cNvPr id="23" name="Straight Arrow Connector 22"/>
          <p:cNvCxnSpPr>
            <a:stCxn id="14" idx="2"/>
            <a:endCxn id="18" idx="0"/>
          </p:cNvCxnSpPr>
          <p:nvPr/>
        </p:nvCxnSpPr>
        <p:spPr bwMode="auto">
          <a:xfrm>
            <a:off x="7505700" y="2762067"/>
            <a:ext cx="12700" cy="895533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26" name="Picture 2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2775" y="3657600"/>
            <a:ext cx="1828800" cy="1371600"/>
          </a:xfrm>
          <a:prstGeom prst="rect">
            <a:avLst/>
          </a:prstGeom>
        </p:spPr>
      </p:pic>
      <p:cxnSp>
        <p:nvCxnSpPr>
          <p:cNvPr id="57" name="Straight Arrow Connector 56"/>
          <p:cNvCxnSpPr>
            <a:stCxn id="18" idx="1"/>
            <a:endCxn id="26" idx="3"/>
          </p:cNvCxnSpPr>
          <p:nvPr/>
        </p:nvCxnSpPr>
        <p:spPr bwMode="auto">
          <a:xfrm flipH="1">
            <a:off x="6251575" y="4343400"/>
            <a:ext cx="352425" cy="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29" name="Picture 2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1550" y="3657600"/>
            <a:ext cx="1828800" cy="1371600"/>
          </a:xfrm>
          <a:prstGeom prst="rect">
            <a:avLst/>
          </a:prstGeom>
        </p:spPr>
      </p:pic>
      <p:cxnSp>
        <p:nvCxnSpPr>
          <p:cNvPr id="61" name="Straight Arrow Connector 60"/>
          <p:cNvCxnSpPr>
            <a:stCxn id="26" idx="1"/>
            <a:endCxn id="29" idx="3"/>
          </p:cNvCxnSpPr>
          <p:nvPr/>
        </p:nvCxnSpPr>
        <p:spPr bwMode="auto">
          <a:xfrm flipH="1">
            <a:off x="4070350" y="4343400"/>
            <a:ext cx="352425" cy="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48" name="Picture 4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3657600"/>
            <a:ext cx="1828800" cy="1371600"/>
          </a:xfrm>
          <a:prstGeom prst="rect">
            <a:avLst/>
          </a:prstGeom>
        </p:spPr>
      </p:pic>
      <p:cxnSp>
        <p:nvCxnSpPr>
          <p:cNvPr id="70" name="Straight Arrow Connector 69"/>
          <p:cNvCxnSpPr>
            <a:stCxn id="29" idx="1"/>
            <a:endCxn id="48" idx="3"/>
          </p:cNvCxnSpPr>
          <p:nvPr/>
        </p:nvCxnSpPr>
        <p:spPr bwMode="auto">
          <a:xfrm flipH="1">
            <a:off x="1981200" y="4343400"/>
            <a:ext cx="260350" cy="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8" name="Oval 87"/>
          <p:cNvSpPr/>
          <p:nvPr/>
        </p:nvSpPr>
        <p:spPr bwMode="auto">
          <a:xfrm>
            <a:off x="457200" y="5334000"/>
            <a:ext cx="1219200" cy="11303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609600" y="5737567"/>
            <a:ext cx="9144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smtClean="0"/>
              <a:t>SELESAI</a:t>
            </a:r>
            <a:endParaRPr lang="en-US" sz="1500"/>
          </a:p>
        </p:txBody>
      </p:sp>
      <p:cxnSp>
        <p:nvCxnSpPr>
          <p:cNvPr id="90" name="Straight Arrow Connector 89"/>
          <p:cNvCxnSpPr>
            <a:stCxn id="48" idx="2"/>
            <a:endCxn id="88" idx="0"/>
          </p:cNvCxnSpPr>
          <p:nvPr/>
        </p:nvCxnSpPr>
        <p:spPr bwMode="auto">
          <a:xfrm>
            <a:off x="1066800" y="5029200"/>
            <a:ext cx="0" cy="30480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4" name="TextBox 53"/>
          <p:cNvSpPr txBox="1"/>
          <p:nvPr/>
        </p:nvSpPr>
        <p:spPr>
          <a:xfrm>
            <a:off x="2836862" y="196136"/>
            <a:ext cx="28781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mtClean="0"/>
              <a:t>FRAME MASUKAN</a:t>
            </a:r>
            <a:endParaRPr lang="en-US" sz="2000"/>
          </a:p>
        </p:txBody>
      </p:sp>
      <p:sp>
        <p:nvSpPr>
          <p:cNvPr id="91" name="TextBox 90"/>
          <p:cNvSpPr txBox="1"/>
          <p:nvPr/>
        </p:nvSpPr>
        <p:spPr>
          <a:xfrm>
            <a:off x="6079331" y="866502"/>
            <a:ext cx="28781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mtClean="0"/>
              <a:t>REDUKSI SIZE FRAME</a:t>
            </a:r>
            <a:endParaRPr lang="en-US" sz="2000"/>
          </a:p>
        </p:txBody>
      </p:sp>
      <p:sp>
        <p:nvSpPr>
          <p:cNvPr id="92" name="TextBox 91"/>
          <p:cNvSpPr txBox="1"/>
          <p:nvPr/>
        </p:nvSpPr>
        <p:spPr>
          <a:xfrm>
            <a:off x="6079331" y="5187767"/>
            <a:ext cx="28781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mtClean="0"/>
              <a:t>DETEKSI GERAK</a:t>
            </a:r>
            <a:endParaRPr lang="en-US" sz="2000"/>
          </a:p>
        </p:txBody>
      </p:sp>
      <p:sp>
        <p:nvSpPr>
          <p:cNvPr id="93" name="TextBox 92"/>
          <p:cNvSpPr txBox="1"/>
          <p:nvPr/>
        </p:nvSpPr>
        <p:spPr>
          <a:xfrm>
            <a:off x="3898106" y="5484912"/>
            <a:ext cx="28781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mtClean="0"/>
              <a:t>DETEKSI WARNA PIKSEL</a:t>
            </a:r>
            <a:endParaRPr lang="en-US" sz="2000"/>
          </a:p>
        </p:txBody>
      </p:sp>
      <p:sp>
        <p:nvSpPr>
          <p:cNvPr id="94" name="TextBox 93"/>
          <p:cNvSpPr txBox="1"/>
          <p:nvPr/>
        </p:nvSpPr>
        <p:spPr>
          <a:xfrm>
            <a:off x="1785541" y="5181600"/>
            <a:ext cx="28781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mtClean="0"/>
              <a:t>REGION GROWING</a:t>
            </a:r>
            <a:endParaRPr lang="en-US" sz="2000"/>
          </a:p>
        </p:txBody>
      </p:sp>
      <p:sp>
        <p:nvSpPr>
          <p:cNvPr id="95" name="TextBox 94"/>
          <p:cNvSpPr txBox="1"/>
          <p:nvPr/>
        </p:nvSpPr>
        <p:spPr>
          <a:xfrm>
            <a:off x="-86519" y="2844848"/>
            <a:ext cx="23534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mtClean="0"/>
              <a:t>PERHITUNGAN LUASAN REGION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192109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DIAGRAM ALIR PROSES UTAMA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/>
              <a:t>Tugas Akhir - KI1502</a:t>
            </a:r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D4E484C-70E2-4579-9299-0AF832EC0B54}" type="slidenum">
              <a:rPr lang="en-US" altLang="en-US" smtClean="0"/>
              <a:pPr/>
              <a:t>39</a:t>
            </a:fld>
            <a:endParaRPr lang="en-US" alt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2"/>
          </p:nvPr>
        </p:nvSpPr>
        <p:spPr/>
        <p:txBody>
          <a:bodyPr/>
          <a:lstStyle/>
          <a:p>
            <a:fld id="{436056CB-638A-477E-818E-F64135605DDF}" type="datetime3">
              <a:rPr lang="en-US" altLang="en-US" smtClean="0"/>
              <a:t>10 January 2016</a:t>
            </a:fld>
            <a:endParaRPr lang="en-US" altLang="en-US"/>
          </a:p>
        </p:txBody>
      </p:sp>
      <p:sp>
        <p:nvSpPr>
          <p:cNvPr id="7" name="Oval 6"/>
          <p:cNvSpPr/>
          <p:nvPr/>
        </p:nvSpPr>
        <p:spPr bwMode="auto">
          <a:xfrm>
            <a:off x="2108201" y="1828800"/>
            <a:ext cx="1219200" cy="11303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sp>
        <p:nvSpPr>
          <p:cNvPr id="8" name="Parallelogram 7"/>
          <p:cNvSpPr/>
          <p:nvPr/>
        </p:nvSpPr>
        <p:spPr bwMode="auto">
          <a:xfrm>
            <a:off x="2108201" y="3352800"/>
            <a:ext cx="1219200" cy="838200"/>
          </a:xfrm>
          <a:prstGeom prst="parallelogram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cxnSp>
        <p:nvCxnSpPr>
          <p:cNvPr id="10" name="Straight Arrow Connector 9"/>
          <p:cNvCxnSpPr>
            <a:stCxn id="7" idx="4"/>
            <a:endCxn id="8" idx="0"/>
          </p:cNvCxnSpPr>
          <p:nvPr/>
        </p:nvCxnSpPr>
        <p:spPr bwMode="auto">
          <a:xfrm>
            <a:off x="2717801" y="2959100"/>
            <a:ext cx="0" cy="39370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" name="Rounded Rectangle 12"/>
          <p:cNvSpPr/>
          <p:nvPr/>
        </p:nvSpPr>
        <p:spPr bwMode="auto">
          <a:xfrm>
            <a:off x="2108201" y="4508500"/>
            <a:ext cx="1219200" cy="914400"/>
          </a:xfrm>
          <a:prstGeom prst="round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cxnSp>
        <p:nvCxnSpPr>
          <p:cNvPr id="18" name="Straight Arrow Connector 17"/>
          <p:cNvCxnSpPr>
            <a:endCxn id="13" idx="0"/>
          </p:cNvCxnSpPr>
          <p:nvPr/>
        </p:nvCxnSpPr>
        <p:spPr bwMode="auto">
          <a:xfrm>
            <a:off x="2717801" y="4191000"/>
            <a:ext cx="0" cy="31750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1" name="Rounded Rectangle 20"/>
          <p:cNvSpPr/>
          <p:nvPr/>
        </p:nvSpPr>
        <p:spPr bwMode="auto">
          <a:xfrm>
            <a:off x="3937001" y="4508500"/>
            <a:ext cx="1219200" cy="914400"/>
          </a:xfrm>
          <a:prstGeom prst="roundRect">
            <a:avLst/>
          </a:prstGeom>
          <a:solidFill>
            <a:srgbClr val="00B0F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cxnSp>
        <p:nvCxnSpPr>
          <p:cNvPr id="22" name="Straight Arrow Connector 21"/>
          <p:cNvCxnSpPr>
            <a:endCxn id="21" idx="1"/>
          </p:cNvCxnSpPr>
          <p:nvPr/>
        </p:nvCxnSpPr>
        <p:spPr bwMode="auto">
          <a:xfrm>
            <a:off x="3327401" y="4965700"/>
            <a:ext cx="609600" cy="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5" name="Diamond 24"/>
          <p:cNvSpPr/>
          <p:nvPr/>
        </p:nvSpPr>
        <p:spPr bwMode="auto">
          <a:xfrm>
            <a:off x="3937001" y="3297644"/>
            <a:ext cx="1219200" cy="893356"/>
          </a:xfrm>
          <a:prstGeom prst="diamond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cxnSp>
        <p:nvCxnSpPr>
          <p:cNvPr id="26" name="Straight Arrow Connector 25"/>
          <p:cNvCxnSpPr>
            <a:stCxn id="21" idx="0"/>
            <a:endCxn id="25" idx="2"/>
          </p:cNvCxnSpPr>
          <p:nvPr/>
        </p:nvCxnSpPr>
        <p:spPr bwMode="auto">
          <a:xfrm flipV="1">
            <a:off x="4546601" y="4191000"/>
            <a:ext cx="0" cy="31750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9" name="Rounded Rectangle 28"/>
          <p:cNvSpPr/>
          <p:nvPr/>
        </p:nvSpPr>
        <p:spPr bwMode="auto">
          <a:xfrm>
            <a:off x="3937001" y="2032000"/>
            <a:ext cx="1219200" cy="914400"/>
          </a:xfrm>
          <a:prstGeom prst="round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sp>
        <p:nvSpPr>
          <p:cNvPr id="30" name="Parallelogram 29"/>
          <p:cNvSpPr/>
          <p:nvPr/>
        </p:nvSpPr>
        <p:spPr bwMode="auto">
          <a:xfrm>
            <a:off x="5791200" y="3325221"/>
            <a:ext cx="1219200" cy="838200"/>
          </a:xfrm>
          <a:prstGeom prst="parallelogram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sp>
        <p:nvSpPr>
          <p:cNvPr id="32" name="Oval 31"/>
          <p:cNvSpPr/>
          <p:nvPr/>
        </p:nvSpPr>
        <p:spPr bwMode="auto">
          <a:xfrm>
            <a:off x="5791200" y="4505635"/>
            <a:ext cx="1219200" cy="11303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cxnSp>
        <p:nvCxnSpPr>
          <p:cNvPr id="34" name="Straight Arrow Connector 33"/>
          <p:cNvCxnSpPr>
            <a:stCxn id="25" idx="0"/>
            <a:endCxn id="29" idx="2"/>
          </p:cNvCxnSpPr>
          <p:nvPr/>
        </p:nvCxnSpPr>
        <p:spPr bwMode="auto">
          <a:xfrm flipV="1">
            <a:off x="4546601" y="2946400"/>
            <a:ext cx="0" cy="351244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7" name="Straight Arrow Connector 36"/>
          <p:cNvCxnSpPr>
            <a:stCxn id="29" idx="3"/>
            <a:endCxn id="30" idx="0"/>
          </p:cNvCxnSpPr>
          <p:nvPr/>
        </p:nvCxnSpPr>
        <p:spPr bwMode="auto">
          <a:xfrm>
            <a:off x="5156201" y="2489200"/>
            <a:ext cx="1244599" cy="836021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" name="Straight Arrow Connector 39"/>
          <p:cNvCxnSpPr>
            <a:stCxn id="30" idx="4"/>
            <a:endCxn id="32" idx="0"/>
          </p:cNvCxnSpPr>
          <p:nvPr/>
        </p:nvCxnSpPr>
        <p:spPr bwMode="auto">
          <a:xfrm>
            <a:off x="6400800" y="4163421"/>
            <a:ext cx="0" cy="342214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3" name="TextBox 42"/>
          <p:cNvSpPr txBox="1"/>
          <p:nvPr/>
        </p:nvSpPr>
        <p:spPr>
          <a:xfrm>
            <a:off x="2260601" y="2216835"/>
            <a:ext cx="9144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smtClean="0"/>
              <a:t>MULAI</a:t>
            </a:r>
            <a:endParaRPr lang="en-US" sz="1500"/>
          </a:p>
        </p:txBody>
      </p:sp>
      <p:sp>
        <p:nvSpPr>
          <p:cNvPr id="44" name="TextBox 43"/>
          <p:cNvSpPr txBox="1"/>
          <p:nvPr/>
        </p:nvSpPr>
        <p:spPr>
          <a:xfrm>
            <a:off x="2260601" y="3582739"/>
            <a:ext cx="9144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smtClean="0"/>
              <a:t>FRAME</a:t>
            </a:r>
            <a:endParaRPr lang="en-US" sz="1500"/>
          </a:p>
        </p:txBody>
      </p:sp>
      <p:sp>
        <p:nvSpPr>
          <p:cNvPr id="45" name="TextBox 44"/>
          <p:cNvSpPr txBox="1"/>
          <p:nvPr/>
        </p:nvSpPr>
        <p:spPr>
          <a:xfrm>
            <a:off x="2108201" y="4688701"/>
            <a:ext cx="12192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smtClean="0"/>
              <a:t>PREPROCESSING</a:t>
            </a:r>
            <a:endParaRPr lang="en-US" sz="1500"/>
          </a:p>
        </p:txBody>
      </p:sp>
      <p:sp>
        <p:nvSpPr>
          <p:cNvPr id="46" name="TextBox 45"/>
          <p:cNvSpPr txBox="1"/>
          <p:nvPr/>
        </p:nvSpPr>
        <p:spPr>
          <a:xfrm>
            <a:off x="3937001" y="4797768"/>
            <a:ext cx="12192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smtClean="0">
                <a:solidFill>
                  <a:schemeClr val="bg1"/>
                </a:solidFill>
              </a:rPr>
              <a:t>VERIFIKASI</a:t>
            </a:r>
            <a:endParaRPr lang="en-US" sz="1500">
              <a:solidFill>
                <a:schemeClr val="bg1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3937000" y="3565868"/>
            <a:ext cx="12192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smtClean="0"/>
              <a:t>API</a:t>
            </a:r>
            <a:endParaRPr lang="en-US" sz="1500"/>
          </a:p>
        </p:txBody>
      </p:sp>
      <p:sp>
        <p:nvSpPr>
          <p:cNvPr id="48" name="TextBox 47"/>
          <p:cNvSpPr txBox="1"/>
          <p:nvPr/>
        </p:nvSpPr>
        <p:spPr>
          <a:xfrm>
            <a:off x="3937000" y="2233652"/>
            <a:ext cx="12192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smtClean="0"/>
              <a:t>MENANDAI REGION</a:t>
            </a:r>
            <a:endParaRPr lang="en-US" sz="1500"/>
          </a:p>
        </p:txBody>
      </p:sp>
      <p:sp>
        <p:nvSpPr>
          <p:cNvPr id="49" name="TextBox 48"/>
          <p:cNvSpPr txBox="1"/>
          <p:nvPr/>
        </p:nvSpPr>
        <p:spPr>
          <a:xfrm>
            <a:off x="4241801" y="3019271"/>
            <a:ext cx="12192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smtClean="0"/>
              <a:t>YA</a:t>
            </a:r>
            <a:endParaRPr lang="en-US" sz="1500"/>
          </a:p>
        </p:txBody>
      </p:sp>
      <p:cxnSp>
        <p:nvCxnSpPr>
          <p:cNvPr id="51" name="Straight Arrow Connector 50"/>
          <p:cNvCxnSpPr>
            <a:stCxn id="25" idx="3"/>
            <a:endCxn id="30" idx="5"/>
          </p:cNvCxnSpPr>
          <p:nvPr/>
        </p:nvCxnSpPr>
        <p:spPr bwMode="auto">
          <a:xfrm flipV="1">
            <a:off x="5156201" y="3744321"/>
            <a:ext cx="739774" cy="1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7" name="TextBox 56"/>
          <p:cNvSpPr txBox="1"/>
          <p:nvPr/>
        </p:nvSpPr>
        <p:spPr>
          <a:xfrm>
            <a:off x="4775201" y="3336101"/>
            <a:ext cx="12192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smtClean="0"/>
              <a:t>TIDAK</a:t>
            </a:r>
            <a:endParaRPr lang="en-US" sz="1500"/>
          </a:p>
        </p:txBody>
      </p:sp>
      <p:sp>
        <p:nvSpPr>
          <p:cNvPr id="58" name="TextBox 57"/>
          <p:cNvSpPr txBox="1"/>
          <p:nvPr/>
        </p:nvSpPr>
        <p:spPr>
          <a:xfrm>
            <a:off x="5943600" y="3563004"/>
            <a:ext cx="9144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smtClean="0"/>
              <a:t>FRAME</a:t>
            </a:r>
            <a:endParaRPr lang="en-US" sz="1500"/>
          </a:p>
        </p:txBody>
      </p:sp>
      <p:sp>
        <p:nvSpPr>
          <p:cNvPr id="59" name="TextBox 58"/>
          <p:cNvSpPr txBox="1"/>
          <p:nvPr/>
        </p:nvSpPr>
        <p:spPr>
          <a:xfrm>
            <a:off x="5930900" y="4909203"/>
            <a:ext cx="9144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smtClean="0"/>
              <a:t>SELESAI</a:t>
            </a:r>
            <a:endParaRPr lang="en-US" sz="1500"/>
          </a:p>
        </p:txBody>
      </p:sp>
    </p:spTree>
    <p:extLst>
      <p:ext uri="{BB962C8B-B14F-4D97-AF65-F5344CB8AC3E}">
        <p14:creationId xmlns:p14="http://schemas.microsoft.com/office/powerpoint/2010/main" val="3066931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RUMUSAN MASALAH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z="2000" smtClean="0"/>
              <a:t>Bagaimana melakukan deteksi gerak setiap frame ? </a:t>
            </a:r>
          </a:p>
          <a:p>
            <a:pPr lvl="0"/>
            <a:endParaRPr lang="en-US" sz="2000"/>
          </a:p>
          <a:p>
            <a:pPr lvl="0"/>
            <a:r>
              <a:rPr lang="en-US" sz="2000" smtClean="0"/>
              <a:t>Bagaimana melakukan deteksi warna api setiap piksel ?</a:t>
            </a:r>
          </a:p>
          <a:p>
            <a:pPr lvl="0"/>
            <a:endParaRPr lang="en-US" sz="2000"/>
          </a:p>
          <a:p>
            <a:pPr lvl="0"/>
            <a:r>
              <a:rPr lang="en-US" sz="2000" smtClean="0"/>
              <a:t>Bagaimana menghilangkan noise setiap region ?</a:t>
            </a:r>
          </a:p>
          <a:p>
            <a:pPr lvl="0"/>
            <a:endParaRPr lang="en-US" sz="2000"/>
          </a:p>
          <a:p>
            <a:pPr lvl="0"/>
            <a:r>
              <a:rPr lang="en-US" sz="2000" smtClean="0"/>
              <a:t>Bagaimana meakukan verifikasi piksel api ?</a:t>
            </a: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/>
              <a:t>Tugas Akhir - KI1502</a:t>
            </a:r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D4E484C-70E2-4579-9299-0AF832EC0B54}" type="slidenum">
              <a:rPr lang="en-US" altLang="en-US" smtClean="0"/>
              <a:pPr/>
              <a:t>4</a:t>
            </a:fld>
            <a:endParaRPr lang="en-US" alt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2"/>
          </p:nvPr>
        </p:nvSpPr>
        <p:spPr/>
        <p:txBody>
          <a:bodyPr/>
          <a:lstStyle/>
          <a:p>
            <a:fld id="{6B3507AF-E7DF-48AB-9506-84A36B5AD072}" type="datetime3">
              <a:rPr lang="en-US" altLang="en-US" smtClean="0"/>
              <a:t>10 January 2016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05349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VERIFIKASI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/>
              <a:t>Tugas Akhir - KI1502</a:t>
            </a:r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D4E484C-70E2-4579-9299-0AF832EC0B54}" type="slidenum">
              <a:rPr lang="en-US" altLang="en-US" smtClean="0"/>
              <a:pPr/>
              <a:t>40</a:t>
            </a:fld>
            <a:endParaRPr lang="en-US" alt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2"/>
          </p:nvPr>
        </p:nvSpPr>
        <p:spPr/>
        <p:txBody>
          <a:bodyPr/>
          <a:lstStyle/>
          <a:p>
            <a:fld id="{436056CB-638A-477E-818E-F64135605DDF}" type="datetime3">
              <a:rPr lang="en-US" altLang="en-US" smtClean="0"/>
              <a:t>10 January 2016</a:t>
            </a:fld>
            <a:endParaRPr lang="en-US" altLang="en-US"/>
          </a:p>
        </p:txBody>
      </p:sp>
      <p:sp>
        <p:nvSpPr>
          <p:cNvPr id="33" name="Oval 32"/>
          <p:cNvSpPr/>
          <p:nvPr/>
        </p:nvSpPr>
        <p:spPr bwMode="auto">
          <a:xfrm>
            <a:off x="2108201" y="1828800"/>
            <a:ext cx="1219200" cy="11303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sp>
        <p:nvSpPr>
          <p:cNvPr id="35" name="Parallelogram 34"/>
          <p:cNvSpPr/>
          <p:nvPr/>
        </p:nvSpPr>
        <p:spPr bwMode="auto">
          <a:xfrm>
            <a:off x="2108201" y="3352800"/>
            <a:ext cx="1219200" cy="838200"/>
          </a:xfrm>
          <a:prstGeom prst="parallelogram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cxnSp>
        <p:nvCxnSpPr>
          <p:cNvPr id="36" name="Straight Arrow Connector 35"/>
          <p:cNvCxnSpPr>
            <a:stCxn id="33" idx="4"/>
            <a:endCxn id="35" idx="0"/>
          </p:cNvCxnSpPr>
          <p:nvPr/>
        </p:nvCxnSpPr>
        <p:spPr bwMode="auto">
          <a:xfrm>
            <a:off x="2717801" y="2959100"/>
            <a:ext cx="0" cy="39370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8" name="Rounded Rectangle 37"/>
          <p:cNvSpPr/>
          <p:nvPr/>
        </p:nvSpPr>
        <p:spPr bwMode="auto">
          <a:xfrm>
            <a:off x="2108201" y="4508500"/>
            <a:ext cx="1219200" cy="914400"/>
          </a:xfrm>
          <a:prstGeom prst="round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cxnSp>
        <p:nvCxnSpPr>
          <p:cNvPr id="39" name="Straight Arrow Connector 38"/>
          <p:cNvCxnSpPr>
            <a:endCxn id="38" idx="0"/>
          </p:cNvCxnSpPr>
          <p:nvPr/>
        </p:nvCxnSpPr>
        <p:spPr bwMode="auto">
          <a:xfrm>
            <a:off x="2717801" y="4191000"/>
            <a:ext cx="0" cy="31750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1" name="Rounded Rectangle 40"/>
          <p:cNvSpPr/>
          <p:nvPr/>
        </p:nvSpPr>
        <p:spPr bwMode="auto">
          <a:xfrm>
            <a:off x="3962400" y="4508500"/>
            <a:ext cx="1219200" cy="914400"/>
          </a:xfrm>
          <a:prstGeom prst="round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cxnSp>
        <p:nvCxnSpPr>
          <p:cNvPr id="42" name="Straight Arrow Connector 41"/>
          <p:cNvCxnSpPr>
            <a:endCxn id="41" idx="1"/>
          </p:cNvCxnSpPr>
          <p:nvPr/>
        </p:nvCxnSpPr>
        <p:spPr bwMode="auto">
          <a:xfrm>
            <a:off x="3352800" y="4965700"/>
            <a:ext cx="609600" cy="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2" name="TextBox 61"/>
          <p:cNvSpPr txBox="1"/>
          <p:nvPr/>
        </p:nvSpPr>
        <p:spPr>
          <a:xfrm>
            <a:off x="2260601" y="2216835"/>
            <a:ext cx="9144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smtClean="0"/>
              <a:t>MULAI</a:t>
            </a:r>
            <a:endParaRPr lang="en-US" sz="1500"/>
          </a:p>
        </p:txBody>
      </p:sp>
      <p:sp>
        <p:nvSpPr>
          <p:cNvPr id="63" name="TextBox 62"/>
          <p:cNvSpPr txBox="1"/>
          <p:nvPr/>
        </p:nvSpPr>
        <p:spPr>
          <a:xfrm>
            <a:off x="2146301" y="3365500"/>
            <a:ext cx="1142999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smtClean="0"/>
              <a:t>FRAME, KANDIDAT PIKSEL</a:t>
            </a:r>
            <a:endParaRPr lang="en-US" sz="1500"/>
          </a:p>
        </p:txBody>
      </p:sp>
      <p:sp>
        <p:nvSpPr>
          <p:cNvPr id="64" name="TextBox 63"/>
          <p:cNvSpPr txBox="1"/>
          <p:nvPr/>
        </p:nvSpPr>
        <p:spPr>
          <a:xfrm>
            <a:off x="2108201" y="4688701"/>
            <a:ext cx="12192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smtClean="0"/>
              <a:t>EKSTRAKSI FITUR</a:t>
            </a:r>
            <a:endParaRPr lang="en-US" sz="1500"/>
          </a:p>
        </p:txBody>
      </p:sp>
      <p:sp>
        <p:nvSpPr>
          <p:cNvPr id="65" name="TextBox 64"/>
          <p:cNvSpPr txBox="1"/>
          <p:nvPr/>
        </p:nvSpPr>
        <p:spPr>
          <a:xfrm>
            <a:off x="3962400" y="4587102"/>
            <a:ext cx="12192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smtClean="0"/>
              <a:t>SUPPORT VECTOR MACHINES</a:t>
            </a:r>
            <a:endParaRPr lang="en-US" sz="1500"/>
          </a:p>
        </p:txBody>
      </p:sp>
      <p:cxnSp>
        <p:nvCxnSpPr>
          <p:cNvPr id="83" name="Straight Arrow Connector 82"/>
          <p:cNvCxnSpPr>
            <a:stCxn id="41" idx="0"/>
            <a:endCxn id="32" idx="2"/>
          </p:cNvCxnSpPr>
          <p:nvPr/>
        </p:nvCxnSpPr>
        <p:spPr bwMode="auto">
          <a:xfrm flipV="1">
            <a:off x="4572000" y="4174183"/>
            <a:ext cx="1" cy="334317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2" name="Diamond 31"/>
          <p:cNvSpPr/>
          <p:nvPr/>
        </p:nvSpPr>
        <p:spPr bwMode="auto">
          <a:xfrm>
            <a:off x="3962401" y="3280827"/>
            <a:ext cx="1219200" cy="893356"/>
          </a:xfrm>
          <a:prstGeom prst="diamond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sp>
        <p:nvSpPr>
          <p:cNvPr id="34" name="Rounded Rectangle 33"/>
          <p:cNvSpPr/>
          <p:nvPr/>
        </p:nvSpPr>
        <p:spPr bwMode="auto">
          <a:xfrm>
            <a:off x="3962401" y="2015183"/>
            <a:ext cx="1219200" cy="914400"/>
          </a:xfrm>
          <a:prstGeom prst="round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sp>
        <p:nvSpPr>
          <p:cNvPr id="37" name="Parallelogram 36"/>
          <p:cNvSpPr/>
          <p:nvPr/>
        </p:nvSpPr>
        <p:spPr bwMode="auto">
          <a:xfrm>
            <a:off x="5816600" y="3308404"/>
            <a:ext cx="1219200" cy="838200"/>
          </a:xfrm>
          <a:prstGeom prst="parallelogram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cxnSp>
        <p:nvCxnSpPr>
          <p:cNvPr id="40" name="Straight Arrow Connector 39"/>
          <p:cNvCxnSpPr>
            <a:stCxn id="32" idx="0"/>
            <a:endCxn id="34" idx="2"/>
          </p:cNvCxnSpPr>
          <p:nvPr/>
        </p:nvCxnSpPr>
        <p:spPr bwMode="auto">
          <a:xfrm flipV="1">
            <a:off x="4572001" y="2929583"/>
            <a:ext cx="0" cy="351244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" name="Straight Arrow Connector 42"/>
          <p:cNvCxnSpPr>
            <a:stCxn id="34" idx="3"/>
            <a:endCxn id="37" idx="0"/>
          </p:cNvCxnSpPr>
          <p:nvPr/>
        </p:nvCxnSpPr>
        <p:spPr bwMode="auto">
          <a:xfrm>
            <a:off x="5181601" y="2472383"/>
            <a:ext cx="1244599" cy="836021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4" name="TextBox 43"/>
          <p:cNvSpPr txBox="1"/>
          <p:nvPr/>
        </p:nvSpPr>
        <p:spPr>
          <a:xfrm>
            <a:off x="3962400" y="3549051"/>
            <a:ext cx="12192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smtClean="0"/>
              <a:t>API</a:t>
            </a:r>
            <a:endParaRPr lang="en-US" sz="1500"/>
          </a:p>
        </p:txBody>
      </p:sp>
      <p:sp>
        <p:nvSpPr>
          <p:cNvPr id="45" name="TextBox 44"/>
          <p:cNvSpPr txBox="1"/>
          <p:nvPr/>
        </p:nvSpPr>
        <p:spPr>
          <a:xfrm>
            <a:off x="3962400" y="2216835"/>
            <a:ext cx="12192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smtClean="0"/>
              <a:t>MENANDAI REGION</a:t>
            </a:r>
            <a:endParaRPr lang="en-US" sz="1500"/>
          </a:p>
        </p:txBody>
      </p:sp>
      <p:sp>
        <p:nvSpPr>
          <p:cNvPr id="46" name="TextBox 45"/>
          <p:cNvSpPr txBox="1"/>
          <p:nvPr/>
        </p:nvSpPr>
        <p:spPr>
          <a:xfrm>
            <a:off x="4267201" y="3002454"/>
            <a:ext cx="12192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smtClean="0"/>
              <a:t>YA</a:t>
            </a:r>
            <a:endParaRPr lang="en-US" sz="1500"/>
          </a:p>
        </p:txBody>
      </p:sp>
      <p:cxnSp>
        <p:nvCxnSpPr>
          <p:cNvPr id="47" name="Straight Arrow Connector 46"/>
          <p:cNvCxnSpPr>
            <a:stCxn id="32" idx="3"/>
            <a:endCxn id="37" idx="5"/>
          </p:cNvCxnSpPr>
          <p:nvPr/>
        </p:nvCxnSpPr>
        <p:spPr bwMode="auto">
          <a:xfrm flipV="1">
            <a:off x="5181601" y="3727504"/>
            <a:ext cx="739774" cy="1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8" name="TextBox 47"/>
          <p:cNvSpPr txBox="1"/>
          <p:nvPr/>
        </p:nvSpPr>
        <p:spPr>
          <a:xfrm>
            <a:off x="4800601" y="3319284"/>
            <a:ext cx="12192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smtClean="0"/>
              <a:t>TIDAK</a:t>
            </a:r>
            <a:endParaRPr lang="en-US" sz="1500"/>
          </a:p>
        </p:txBody>
      </p:sp>
      <p:sp>
        <p:nvSpPr>
          <p:cNvPr id="49" name="TextBox 48"/>
          <p:cNvSpPr txBox="1"/>
          <p:nvPr/>
        </p:nvSpPr>
        <p:spPr>
          <a:xfrm>
            <a:off x="5969000" y="3546187"/>
            <a:ext cx="9144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smtClean="0"/>
              <a:t>FRAME</a:t>
            </a:r>
            <a:endParaRPr lang="en-US" sz="1500"/>
          </a:p>
        </p:txBody>
      </p:sp>
      <p:sp>
        <p:nvSpPr>
          <p:cNvPr id="50" name="Oval 49"/>
          <p:cNvSpPr/>
          <p:nvPr/>
        </p:nvSpPr>
        <p:spPr bwMode="auto">
          <a:xfrm>
            <a:off x="5816599" y="4476751"/>
            <a:ext cx="1219200" cy="11303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5969000" y="4868703"/>
            <a:ext cx="9144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smtClean="0"/>
              <a:t>SELESAI</a:t>
            </a:r>
            <a:endParaRPr lang="en-US" sz="1500"/>
          </a:p>
        </p:txBody>
      </p:sp>
      <p:cxnSp>
        <p:nvCxnSpPr>
          <p:cNvPr id="52" name="Straight Arrow Connector 51"/>
          <p:cNvCxnSpPr>
            <a:stCxn id="37" idx="4"/>
            <a:endCxn id="50" idx="0"/>
          </p:cNvCxnSpPr>
          <p:nvPr/>
        </p:nvCxnSpPr>
        <p:spPr bwMode="auto">
          <a:xfrm flipH="1">
            <a:off x="6426199" y="4146604"/>
            <a:ext cx="1" cy="330147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340037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EKSTRAKSI FITUR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Menggunakan wavelet daubachies 4</a:t>
            </a:r>
          </a:p>
          <a:p>
            <a:r>
              <a:rPr lang="en-US" smtClean="0"/>
              <a:t>Melakukan filter high pass dan low pass terhadap baris, selanjutnya terhadap kolom</a:t>
            </a:r>
          </a:p>
          <a:p>
            <a:endParaRPr lang="en-US" smtClean="0"/>
          </a:p>
          <a:p>
            <a:endParaRPr lang="en-US"/>
          </a:p>
          <a:p>
            <a:pPr marL="0" indent="0">
              <a:buNone/>
            </a:pP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/>
              <a:t>Tugas Akhir - KI1502</a:t>
            </a:r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D4E484C-70E2-4579-9299-0AF832EC0B54}" type="slidenum">
              <a:rPr lang="en-US" altLang="en-US" smtClean="0"/>
              <a:pPr/>
              <a:t>41</a:t>
            </a:fld>
            <a:endParaRPr lang="en-US" alt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2"/>
          </p:nvPr>
        </p:nvSpPr>
        <p:spPr/>
        <p:txBody>
          <a:bodyPr/>
          <a:lstStyle/>
          <a:p>
            <a:fld id="{7A4FAB72-7013-44AA-A3F8-4638301DCFA9}" type="datetime3">
              <a:rPr lang="en-US" altLang="en-US" smtClean="0"/>
              <a:t>10 January 2016</a:t>
            </a:fld>
            <a:endParaRPr lang="en-US" altLang="en-US"/>
          </a:p>
        </p:txBody>
      </p:sp>
      <p:pic>
        <p:nvPicPr>
          <p:cNvPr id="7" name="Picture 6" descr="F:\KULIAH\TA\bukuTA\source\wavelt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200" y="2590800"/>
            <a:ext cx="7249318" cy="3429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03104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EKSTRAKSI FITUR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2000" smtClean="0"/>
                  <a:t>Filter low pass</a:t>
                </a:r>
              </a:p>
              <a:p>
                <a:endParaRPr lang="en-US" sz="2000" smtClean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 =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1+</m:t>
                          </m:r>
                          <m:rad>
                            <m:radPr>
                              <m:deg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rad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4 </m:t>
                          </m:r>
                          <m:rad>
                            <m:radPr>
                              <m:deg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smtClean="0"/>
              </a:p>
              <a:p>
                <a:pPr marL="457200" lvl="1" indent="0">
                  <a:buNone/>
                </a:pPr>
                <a:endParaRPr lang="en-US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 =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3+</m:t>
                          </m:r>
                          <m:rad>
                            <m:radPr>
                              <m:deg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rad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4 </m:t>
                          </m:r>
                          <m:rad>
                            <m:radPr>
                              <m:deg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smtClean="0"/>
              </a:p>
              <a:p>
                <a:pPr marL="457200" lvl="1" indent="0">
                  <a:buNone/>
                </a:pPr>
                <a:endParaRPr lang="en-US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 =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3−</m:t>
                          </m:r>
                          <m:rad>
                            <m:radPr>
                              <m:deg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rad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4 </m:t>
                          </m:r>
                          <m:rad>
                            <m:radPr>
                              <m:deg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smtClean="0"/>
              </a:p>
              <a:p>
                <a:pPr marL="457200" lvl="1" indent="0">
                  <a:buNone/>
                </a:pPr>
                <a:endParaRPr lang="en-US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>
                          <a:latin typeface="Cambria Math" panose="02040503050406030204" pitchFamily="18" charset="0"/>
                        </a:rPr>
                        <m:t> = 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1−</m:t>
                          </m:r>
                          <m:rad>
                            <m:radPr>
                              <m:degHide m:val="on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rad>
                        </m:num>
                        <m:den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4 </m:t>
                          </m:r>
                          <m:rad>
                            <m:radPr>
                              <m:degHide m:val="on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sz="320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846" t="-9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 smtClean="0"/>
              <a:t>Tugas Akhir - KI1502</a:t>
            </a:r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D4E484C-70E2-4579-9299-0AF832EC0B54}" type="slidenum">
              <a:rPr lang="en-US" altLang="en-US" smtClean="0"/>
              <a:pPr/>
              <a:t>42</a:t>
            </a:fld>
            <a:endParaRPr lang="en-US" alt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2"/>
          </p:nvPr>
        </p:nvSpPr>
        <p:spPr/>
        <p:txBody>
          <a:bodyPr/>
          <a:lstStyle/>
          <a:p>
            <a:fld id="{7A4FAB72-7013-44AA-A3F8-4638301DCFA9}" type="datetime3">
              <a:rPr lang="en-US" altLang="en-US" smtClean="0"/>
              <a:t>10 January 2016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5182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EKSTRAKSI FITUR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2000" smtClean="0"/>
                  <a:t>Filter high pass</a:t>
                </a:r>
              </a:p>
              <a:p>
                <a:endParaRPr lang="en-US" sz="200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 =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rad>
                            <m:radPr>
                              <m:deg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rad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4 </m:t>
                          </m:r>
                          <m:rad>
                            <m:radPr>
                              <m:deg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/>
              </a:p>
              <a:p>
                <a:pPr marL="0" indent="0">
                  <a:buNone/>
                </a:pPr>
                <a:r>
                  <a:rPr lang="en-US"/>
                  <a:t> 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 =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−3+</m:t>
                          </m:r>
                          <m:rad>
                            <m:radPr>
                              <m:deg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rad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4 </m:t>
                          </m:r>
                          <m:rad>
                            <m:radPr>
                              <m:deg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smtClean="0"/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 =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3+</m:t>
                          </m:r>
                          <m:rad>
                            <m:radPr>
                              <m:deg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rad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4 </m:t>
                          </m:r>
                          <m:rad>
                            <m:radPr>
                              <m:deg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i="1" smtClean="0"/>
              </a:p>
              <a:p>
                <a:pPr marL="0" indent="0">
                  <a:buNone/>
                </a:pPr>
                <a:endParaRPr lang="en-US" i="1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 =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−1−</m:t>
                          </m:r>
                          <m:rad>
                            <m:radPr>
                              <m:deg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rad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4 </m:t>
                          </m:r>
                          <m:rad>
                            <m:radPr>
                              <m:deg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846" t="-9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 smtClean="0"/>
              <a:t>Tugas Akhir - KI1502</a:t>
            </a:r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D4E484C-70E2-4579-9299-0AF832EC0B54}" type="slidenum">
              <a:rPr lang="en-US" altLang="en-US" smtClean="0"/>
              <a:pPr/>
              <a:t>43</a:t>
            </a:fld>
            <a:endParaRPr lang="en-US" alt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2"/>
          </p:nvPr>
        </p:nvSpPr>
        <p:spPr/>
        <p:txBody>
          <a:bodyPr/>
          <a:lstStyle/>
          <a:p>
            <a:fld id="{7A4FAB72-7013-44AA-A3F8-4638301DCFA9}" type="datetime3">
              <a:rPr lang="en-US" altLang="en-US" smtClean="0"/>
              <a:t>10 January 2016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66497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EKSTRAKSI FITUR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Content Placeholder 6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382347655"/>
                  </p:ext>
                </p:extLst>
              </p:nvPr>
            </p:nvGraphicFramePr>
            <p:xfrm>
              <a:off x="2133600" y="2133600"/>
              <a:ext cx="4695830" cy="2438400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469583"/>
                    <a:gridCol w="469583"/>
                    <a:gridCol w="469583"/>
                    <a:gridCol w="469583"/>
                    <a:gridCol w="469583"/>
                    <a:gridCol w="469583"/>
                    <a:gridCol w="469583"/>
                    <a:gridCol w="469583"/>
                    <a:gridCol w="469583"/>
                    <a:gridCol w="469583"/>
                  </a:tblGrid>
                  <a:tr h="300959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rgbClr val="000000"/>
                              </a:solidFill>
                              <a:effectLst/>
                            </a:rPr>
                            <a:t> </a:t>
                          </a:r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rgbClr val="000000"/>
                              </a:solidFill>
                              <a:effectLst/>
                            </a:rPr>
                            <a:t> </a:t>
                          </a:r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rgbClr val="000000"/>
                              </a:solidFill>
                              <a:effectLst/>
                            </a:rPr>
                            <a:t> </a:t>
                          </a:r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rgbClr val="000000"/>
                              </a:solidFill>
                              <a:effectLst/>
                            </a:rPr>
                            <a:t> </a:t>
                          </a:r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rgbClr val="000000"/>
                              </a:solidFill>
                              <a:effectLst/>
                            </a:rPr>
                            <a:t> </a:t>
                          </a:r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rgbClr val="000000"/>
                              </a:solidFill>
                              <a:effectLst/>
                            </a:rPr>
                            <a:t> </a:t>
                          </a:r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rgbClr val="000000"/>
                              </a:solidFill>
                              <a:effectLst/>
                            </a:rPr>
                            <a:t> </a:t>
                          </a:r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rgbClr val="000000"/>
                              </a:solidFill>
                              <a:effectLst/>
                            </a:rPr>
                            <a:t> </a:t>
                          </a:r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rgbClr val="000000"/>
                              </a:solidFill>
                              <a:effectLst/>
                            </a:rPr>
                            <a:t> </a:t>
                          </a:r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20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</a:tr>
                  <a:tr h="300959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rgbClr val="000000"/>
                              </a:solidFill>
                              <a:effectLst/>
                            </a:rPr>
                            <a:t> </a:t>
                          </a:r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rgbClr val="000000"/>
                              </a:solidFill>
                              <a:effectLst/>
                            </a:rPr>
                            <a:t> </a:t>
                          </a:r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rgbClr val="000000"/>
                              </a:solidFill>
                              <a:effectLst/>
                            </a:rPr>
                            <a:t> </a:t>
                          </a:r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rgbClr val="000000"/>
                              </a:solidFill>
                              <a:effectLst/>
                            </a:rPr>
                            <a:t> </a:t>
                          </a:r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rgbClr val="000000"/>
                              </a:solidFill>
                              <a:effectLst/>
                            </a:rPr>
                            <a:t> </a:t>
                          </a:r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rgbClr val="000000"/>
                              </a:solidFill>
                              <a:effectLst/>
                            </a:rPr>
                            <a:t> </a:t>
                          </a:r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rgbClr val="000000"/>
                              </a:solidFill>
                              <a:effectLst/>
                            </a:rPr>
                            <a:t> </a:t>
                          </a:r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rgbClr val="000000"/>
                              </a:solidFill>
                              <a:effectLst/>
                            </a:rPr>
                            <a:t> </a:t>
                          </a:r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rgbClr val="000000"/>
                              </a:solidFill>
                              <a:effectLst/>
                            </a:rPr>
                            <a:t> </a:t>
                          </a:r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20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</a:tr>
                  <a:tr h="300959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0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0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0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0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rgbClr val="000000"/>
                              </a:solidFill>
                              <a:effectLst/>
                            </a:rPr>
                            <a:t> </a:t>
                          </a:r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20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</a:tr>
                  <a:tr h="300959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0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0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0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0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rgbClr val="000000"/>
                              </a:solidFill>
                              <a:effectLst/>
                            </a:rPr>
                            <a:t>.</a:t>
                          </a:r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20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</a:tr>
                  <a:tr h="300959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0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0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0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0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rgbClr val="000000"/>
                              </a:solidFill>
                              <a:effectLst/>
                            </a:rPr>
                            <a:t> </a:t>
                          </a:r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20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</a:tr>
                  <a:tr h="300959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rgbClr val="000000"/>
                              </a:solidFill>
                              <a:effectLst/>
                            </a:rPr>
                            <a:t> </a:t>
                          </a:r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rgbClr val="000000"/>
                              </a:solidFill>
                              <a:effectLst/>
                            </a:rPr>
                            <a:t> </a:t>
                          </a:r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rgbClr val="000000"/>
                              </a:solidFill>
                              <a:effectLst/>
                            </a:rPr>
                            <a:t> </a:t>
                          </a:r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rgbClr val="000000"/>
                              </a:solidFill>
                              <a:effectLst/>
                            </a:rPr>
                            <a:t> </a:t>
                          </a:r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rgbClr val="000000"/>
                              </a:solidFill>
                              <a:effectLst/>
                            </a:rPr>
                            <a:t> </a:t>
                          </a:r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rgbClr val="000000"/>
                              </a:solidFill>
                              <a:effectLst/>
                            </a:rPr>
                            <a:t> </a:t>
                          </a:r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rgbClr val="000000"/>
                              </a:solidFill>
                              <a:effectLst/>
                            </a:rPr>
                            <a:t> </a:t>
                          </a:r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rgbClr val="000000"/>
                              </a:solidFill>
                              <a:effectLst/>
                            </a:rPr>
                            <a:t> </a:t>
                          </a:r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rgbClr val="000000"/>
                              </a:solidFill>
                              <a:effectLst/>
                            </a:rPr>
                            <a:t> </a:t>
                          </a:r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20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</a:tr>
                  <a:tr h="300959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rgbClr val="000000"/>
                              </a:solidFill>
                              <a:effectLst/>
                            </a:rPr>
                            <a:t> </a:t>
                          </a:r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rgbClr val="000000"/>
                              </a:solidFill>
                              <a:effectLst/>
                            </a:rPr>
                            <a:t> </a:t>
                          </a:r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rgbClr val="000000"/>
                              </a:solidFill>
                              <a:effectLst/>
                            </a:rPr>
                            <a:t> </a:t>
                          </a:r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rgbClr val="000000"/>
                              </a:solidFill>
                              <a:effectLst/>
                            </a:rPr>
                            <a:t> </a:t>
                          </a:r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rgbClr val="000000"/>
                              </a:solidFill>
                              <a:effectLst/>
                            </a:rPr>
                            <a:t> </a:t>
                          </a:r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rgbClr val="000000"/>
                              </a:solidFill>
                              <a:effectLst/>
                            </a:rPr>
                            <a:t> </a:t>
                          </a:r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rgbClr val="000000"/>
                              </a:solidFill>
                              <a:effectLst/>
                            </a:rPr>
                            <a:t> </a:t>
                          </a:r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rgbClr val="000000"/>
                              </a:solidFill>
                              <a:effectLst/>
                            </a:rPr>
                            <a:t> </a:t>
                          </a:r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rgbClr val="000000"/>
                              </a:solidFill>
                              <a:effectLst/>
                            </a:rPr>
                            <a:t> </a:t>
                          </a:r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20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</a:tr>
                  <a:tr h="300959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rgbClr val="000000"/>
                              </a:solidFill>
                              <a:effectLst/>
                            </a:rPr>
                            <a:t> </a:t>
                          </a:r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rgbClr val="000000"/>
                              </a:solidFill>
                              <a:effectLst/>
                            </a:rPr>
                            <a:t> </a:t>
                          </a:r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rgbClr val="000000"/>
                              </a:solidFill>
                              <a:effectLst/>
                            </a:rPr>
                            <a:t> </a:t>
                          </a:r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rgbClr val="000000"/>
                              </a:solidFill>
                              <a:effectLst/>
                            </a:rPr>
                            <a:t> </a:t>
                          </a:r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rgbClr val="000000"/>
                              </a:solidFill>
                              <a:effectLst/>
                            </a:rPr>
                            <a:t> </a:t>
                          </a:r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rgbClr val="000000"/>
                              </a:solidFill>
                              <a:effectLst/>
                            </a:rPr>
                            <a:t> </a:t>
                          </a:r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rgbClr val="000000"/>
                              </a:solidFill>
                              <a:effectLst/>
                            </a:rPr>
                            <a:t> </a:t>
                          </a:r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rgbClr val="000000"/>
                              </a:solidFill>
                              <a:effectLst/>
                            </a:rPr>
                            <a:t> </a:t>
                          </a:r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rgbClr val="000000"/>
                              </a:solidFill>
                              <a:effectLst/>
                            </a:rPr>
                            <a:t> </a:t>
                          </a:r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20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Content Placeholder 6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382347655"/>
                  </p:ext>
                </p:extLst>
              </p:nvPr>
            </p:nvGraphicFramePr>
            <p:xfrm>
              <a:off x="2133600" y="2133600"/>
              <a:ext cx="4695830" cy="2438400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469583"/>
                    <a:gridCol w="469583"/>
                    <a:gridCol w="469583"/>
                    <a:gridCol w="469583"/>
                    <a:gridCol w="469583"/>
                    <a:gridCol w="469583"/>
                    <a:gridCol w="469583"/>
                    <a:gridCol w="469583"/>
                    <a:gridCol w="469583"/>
                    <a:gridCol w="469583"/>
                  </a:tblGrid>
                  <a:tr h="304800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rgbClr val="000000"/>
                              </a:solidFill>
                              <a:effectLst/>
                            </a:rPr>
                            <a:t> </a:t>
                          </a:r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rgbClr val="000000"/>
                              </a:solidFill>
                              <a:effectLst/>
                            </a:rPr>
                            <a:t> </a:t>
                          </a:r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rgbClr val="000000"/>
                              </a:solidFill>
                              <a:effectLst/>
                            </a:rPr>
                            <a:t> </a:t>
                          </a:r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rgbClr val="000000"/>
                              </a:solidFill>
                              <a:effectLst/>
                            </a:rPr>
                            <a:t> </a:t>
                          </a:r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rgbClr val="000000"/>
                              </a:solidFill>
                              <a:effectLst/>
                            </a:rPr>
                            <a:t> </a:t>
                          </a:r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rgbClr val="000000"/>
                              </a:solidFill>
                              <a:effectLst/>
                            </a:rPr>
                            <a:t> </a:t>
                          </a:r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rgbClr val="000000"/>
                              </a:solidFill>
                              <a:effectLst/>
                            </a:rPr>
                            <a:t> </a:t>
                          </a:r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rgbClr val="000000"/>
                              </a:solidFill>
                              <a:effectLst/>
                            </a:rPr>
                            <a:t> </a:t>
                          </a:r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rgbClr val="000000"/>
                              </a:solidFill>
                              <a:effectLst/>
                            </a:rPr>
                            <a:t> </a:t>
                          </a:r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2"/>
                          <a:stretch>
                            <a:fillRect l="-901299" b="-720000"/>
                          </a:stretch>
                        </a:blipFill>
                      </a:tcPr>
                    </a:tc>
                  </a:tr>
                  <a:tr h="304800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rgbClr val="000000"/>
                              </a:solidFill>
                              <a:effectLst/>
                            </a:rPr>
                            <a:t> </a:t>
                          </a:r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rgbClr val="000000"/>
                              </a:solidFill>
                              <a:effectLst/>
                            </a:rPr>
                            <a:t> </a:t>
                          </a:r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rgbClr val="000000"/>
                              </a:solidFill>
                              <a:effectLst/>
                            </a:rPr>
                            <a:t> </a:t>
                          </a:r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rgbClr val="000000"/>
                              </a:solidFill>
                              <a:effectLst/>
                            </a:rPr>
                            <a:t> </a:t>
                          </a:r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rgbClr val="000000"/>
                              </a:solidFill>
                              <a:effectLst/>
                            </a:rPr>
                            <a:t> </a:t>
                          </a:r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rgbClr val="000000"/>
                              </a:solidFill>
                              <a:effectLst/>
                            </a:rPr>
                            <a:t> </a:t>
                          </a:r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rgbClr val="000000"/>
                              </a:solidFill>
                              <a:effectLst/>
                            </a:rPr>
                            <a:t> </a:t>
                          </a:r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rgbClr val="000000"/>
                              </a:solidFill>
                              <a:effectLst/>
                            </a:rPr>
                            <a:t> </a:t>
                          </a:r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rgbClr val="000000"/>
                              </a:solidFill>
                              <a:effectLst/>
                            </a:rPr>
                            <a:t> </a:t>
                          </a:r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2"/>
                          <a:stretch>
                            <a:fillRect l="-901299" t="-100000" b="-620000"/>
                          </a:stretch>
                        </a:blipFill>
                      </a:tcPr>
                    </a:tc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2"/>
                          <a:stretch>
                            <a:fillRect t="-200000" r="-901299" b="-5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2"/>
                          <a:stretch>
                            <a:fillRect l="-100000" t="-200000" r="-801299" b="-5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2"/>
                          <a:stretch>
                            <a:fillRect l="-200000" t="-200000" r="-701299" b="-5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2"/>
                          <a:stretch>
                            <a:fillRect l="-300000" t="-200000" r="-601299" b="-5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2"/>
                          <a:stretch>
                            <a:fillRect l="-394872" t="-200000" r="-493590" b="-5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2"/>
                          <a:stretch>
                            <a:fillRect l="-501299" t="-200000" r="-400000" b="-5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2"/>
                          <a:stretch>
                            <a:fillRect l="-601299" t="-200000" r="-300000" b="-5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2"/>
                          <a:stretch>
                            <a:fillRect l="-701299" t="-200000" r="-200000" b="-5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rgbClr val="000000"/>
                              </a:solidFill>
                              <a:effectLst/>
                            </a:rPr>
                            <a:t> </a:t>
                          </a:r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2"/>
                          <a:stretch>
                            <a:fillRect l="-901299" t="-200000" b="-520000"/>
                          </a:stretch>
                        </a:blipFill>
                      </a:tcPr>
                    </a:tc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2"/>
                          <a:stretch>
                            <a:fillRect t="-300000" r="-901299" b="-4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2"/>
                          <a:stretch>
                            <a:fillRect l="-100000" t="-300000" r="-801299" b="-4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2"/>
                          <a:stretch>
                            <a:fillRect l="-200000" t="-300000" r="-701299" b="-4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2"/>
                          <a:stretch>
                            <a:fillRect l="-300000" t="-300000" r="-601299" b="-4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2"/>
                          <a:stretch>
                            <a:fillRect l="-394872" t="-300000" r="-493590" b="-4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2"/>
                          <a:stretch>
                            <a:fillRect l="-501299" t="-300000" r="-400000" b="-4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2"/>
                          <a:stretch>
                            <a:fillRect l="-601299" t="-300000" r="-300000" b="-4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2"/>
                          <a:stretch>
                            <a:fillRect l="-701299" t="-300000" r="-200000" b="-4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rgbClr val="000000"/>
                              </a:solidFill>
                              <a:effectLst/>
                            </a:rPr>
                            <a:t>.</a:t>
                          </a:r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2"/>
                          <a:stretch>
                            <a:fillRect l="-901299" t="-300000" b="-420000"/>
                          </a:stretch>
                        </a:blipFill>
                      </a:tcPr>
                    </a:tc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2"/>
                          <a:stretch>
                            <a:fillRect t="-400000" r="-901299" b="-3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2"/>
                          <a:stretch>
                            <a:fillRect l="-100000" t="-400000" r="-801299" b="-3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2"/>
                          <a:stretch>
                            <a:fillRect l="-200000" t="-400000" r="-701299" b="-3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2"/>
                          <a:stretch>
                            <a:fillRect l="-300000" t="-400000" r="-601299" b="-3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2"/>
                          <a:stretch>
                            <a:fillRect l="-394872" t="-400000" r="-493590" b="-3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2"/>
                          <a:stretch>
                            <a:fillRect l="-501299" t="-400000" r="-400000" b="-3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2"/>
                          <a:stretch>
                            <a:fillRect l="-601299" t="-400000" r="-300000" b="-3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2"/>
                          <a:stretch>
                            <a:fillRect l="-701299" t="-400000" r="-200000" b="-3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rgbClr val="000000"/>
                              </a:solidFill>
                              <a:effectLst/>
                            </a:rPr>
                            <a:t> </a:t>
                          </a:r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2"/>
                          <a:stretch>
                            <a:fillRect l="-901299" t="-400000" b="-320000"/>
                          </a:stretch>
                        </a:blipFill>
                      </a:tcPr>
                    </a:tc>
                  </a:tr>
                  <a:tr h="304800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rgbClr val="000000"/>
                              </a:solidFill>
                              <a:effectLst/>
                            </a:rPr>
                            <a:t> </a:t>
                          </a:r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rgbClr val="000000"/>
                              </a:solidFill>
                              <a:effectLst/>
                            </a:rPr>
                            <a:t> </a:t>
                          </a:r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rgbClr val="000000"/>
                              </a:solidFill>
                              <a:effectLst/>
                            </a:rPr>
                            <a:t> </a:t>
                          </a:r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rgbClr val="000000"/>
                              </a:solidFill>
                              <a:effectLst/>
                            </a:rPr>
                            <a:t> </a:t>
                          </a:r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rgbClr val="000000"/>
                              </a:solidFill>
                              <a:effectLst/>
                            </a:rPr>
                            <a:t> </a:t>
                          </a:r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rgbClr val="000000"/>
                              </a:solidFill>
                              <a:effectLst/>
                            </a:rPr>
                            <a:t> </a:t>
                          </a:r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rgbClr val="000000"/>
                              </a:solidFill>
                              <a:effectLst/>
                            </a:rPr>
                            <a:t> </a:t>
                          </a:r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rgbClr val="000000"/>
                              </a:solidFill>
                              <a:effectLst/>
                            </a:rPr>
                            <a:t> </a:t>
                          </a:r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rgbClr val="000000"/>
                              </a:solidFill>
                              <a:effectLst/>
                            </a:rPr>
                            <a:t> </a:t>
                          </a:r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2"/>
                          <a:stretch>
                            <a:fillRect l="-901299" t="-500000" b="-220000"/>
                          </a:stretch>
                        </a:blipFill>
                      </a:tcPr>
                    </a:tc>
                  </a:tr>
                  <a:tr h="304800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rgbClr val="000000"/>
                              </a:solidFill>
                              <a:effectLst/>
                            </a:rPr>
                            <a:t> </a:t>
                          </a:r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rgbClr val="000000"/>
                              </a:solidFill>
                              <a:effectLst/>
                            </a:rPr>
                            <a:t> </a:t>
                          </a:r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rgbClr val="000000"/>
                              </a:solidFill>
                              <a:effectLst/>
                            </a:rPr>
                            <a:t> </a:t>
                          </a:r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rgbClr val="000000"/>
                              </a:solidFill>
                              <a:effectLst/>
                            </a:rPr>
                            <a:t> </a:t>
                          </a:r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rgbClr val="000000"/>
                              </a:solidFill>
                              <a:effectLst/>
                            </a:rPr>
                            <a:t> </a:t>
                          </a:r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rgbClr val="000000"/>
                              </a:solidFill>
                              <a:effectLst/>
                            </a:rPr>
                            <a:t> </a:t>
                          </a:r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rgbClr val="000000"/>
                              </a:solidFill>
                              <a:effectLst/>
                            </a:rPr>
                            <a:t> </a:t>
                          </a:r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rgbClr val="000000"/>
                              </a:solidFill>
                              <a:effectLst/>
                            </a:rPr>
                            <a:t> </a:t>
                          </a:r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rgbClr val="000000"/>
                              </a:solidFill>
                              <a:effectLst/>
                            </a:rPr>
                            <a:t> </a:t>
                          </a:r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2"/>
                          <a:stretch>
                            <a:fillRect l="-901299" t="-600000" b="-120000"/>
                          </a:stretch>
                        </a:blipFill>
                      </a:tcPr>
                    </a:tc>
                  </a:tr>
                  <a:tr h="304800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rgbClr val="000000"/>
                              </a:solidFill>
                              <a:effectLst/>
                            </a:rPr>
                            <a:t> </a:t>
                          </a:r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rgbClr val="000000"/>
                              </a:solidFill>
                              <a:effectLst/>
                            </a:rPr>
                            <a:t> </a:t>
                          </a:r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rgbClr val="000000"/>
                              </a:solidFill>
                              <a:effectLst/>
                            </a:rPr>
                            <a:t> </a:t>
                          </a:r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rgbClr val="000000"/>
                              </a:solidFill>
                              <a:effectLst/>
                            </a:rPr>
                            <a:t> </a:t>
                          </a:r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rgbClr val="000000"/>
                              </a:solidFill>
                              <a:effectLst/>
                            </a:rPr>
                            <a:t> </a:t>
                          </a:r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rgbClr val="000000"/>
                              </a:solidFill>
                              <a:effectLst/>
                            </a:rPr>
                            <a:t> </a:t>
                          </a:r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rgbClr val="000000"/>
                              </a:solidFill>
                              <a:effectLst/>
                            </a:rPr>
                            <a:t> </a:t>
                          </a:r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rgbClr val="000000"/>
                              </a:solidFill>
                              <a:effectLst/>
                            </a:rPr>
                            <a:t> </a:t>
                          </a:r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rgbClr val="000000"/>
                              </a:solidFill>
                              <a:effectLst/>
                            </a:rPr>
                            <a:t> </a:t>
                          </a:r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2"/>
                          <a:stretch>
                            <a:fillRect l="-901299" t="-700000" b="-20000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 smtClean="0"/>
              <a:t>Tugas Akhir - KI1502</a:t>
            </a:r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D4E484C-70E2-4579-9299-0AF832EC0B54}" type="slidenum">
              <a:rPr lang="en-US" altLang="en-US" smtClean="0"/>
              <a:pPr/>
              <a:t>44</a:t>
            </a:fld>
            <a:endParaRPr lang="en-US" alt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2"/>
          </p:nvPr>
        </p:nvSpPr>
        <p:spPr/>
        <p:txBody>
          <a:bodyPr/>
          <a:lstStyle/>
          <a:p>
            <a:fld id="{7A4FAB72-7013-44AA-A3F8-4638301DCFA9}" type="datetime3">
              <a:rPr lang="en-US" altLang="en-US" smtClean="0"/>
              <a:t>10 January 2016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4738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664" y="2684055"/>
            <a:ext cx="2743200" cy="2057400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/>
              <a:t>Tugas Akhir - KI1502</a:t>
            </a:r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D4E484C-70E2-4579-9299-0AF832EC0B54}" type="slidenum">
              <a:rPr lang="en-US" altLang="en-US" smtClean="0"/>
              <a:pPr/>
              <a:t>45</a:t>
            </a:fld>
            <a:endParaRPr lang="en-US" alt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2"/>
          </p:nvPr>
        </p:nvSpPr>
        <p:spPr/>
        <p:txBody>
          <a:bodyPr/>
          <a:lstStyle/>
          <a:p>
            <a:fld id="{7A4FAB72-7013-44AA-A3F8-4638301DCFA9}" type="datetime3">
              <a:rPr lang="en-US" altLang="en-US" smtClean="0"/>
              <a:t>10 January 2016</a:t>
            </a:fld>
            <a:endParaRPr lang="en-US" alt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6275" y="1312455"/>
            <a:ext cx="1533525" cy="2286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6750" y="4097746"/>
            <a:ext cx="1533525" cy="2286000"/>
          </a:xfrm>
          <a:prstGeom prst="rect">
            <a:avLst/>
          </a:prstGeom>
        </p:spPr>
      </p:pic>
      <p:cxnSp>
        <p:nvCxnSpPr>
          <p:cNvPr id="11" name="Straight Arrow Connector 10"/>
          <p:cNvCxnSpPr>
            <a:stCxn id="7" idx="3"/>
            <a:endCxn id="8" idx="1"/>
          </p:cNvCxnSpPr>
          <p:nvPr/>
        </p:nvCxnSpPr>
        <p:spPr bwMode="auto">
          <a:xfrm flipV="1">
            <a:off x="3471864" y="2455455"/>
            <a:ext cx="1014411" cy="125730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Straight Arrow Connector 11"/>
          <p:cNvCxnSpPr>
            <a:stCxn id="7" idx="3"/>
            <a:endCxn id="9" idx="1"/>
          </p:cNvCxnSpPr>
          <p:nvPr/>
        </p:nvCxnSpPr>
        <p:spPr bwMode="auto">
          <a:xfrm>
            <a:off x="3471864" y="3712755"/>
            <a:ext cx="1004886" cy="1527991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6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211" y="1230017"/>
            <a:ext cx="1533525" cy="116205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1508" y="2550705"/>
            <a:ext cx="1533525" cy="1162050"/>
          </a:xfrm>
          <a:prstGeom prst="rect">
            <a:avLst/>
          </a:prstGeom>
        </p:spPr>
      </p:pic>
      <p:cxnSp>
        <p:nvCxnSpPr>
          <p:cNvPr id="18" name="Straight Arrow Connector 17"/>
          <p:cNvCxnSpPr>
            <a:stCxn id="8" idx="3"/>
            <a:endCxn id="16" idx="1"/>
          </p:cNvCxnSpPr>
          <p:nvPr/>
        </p:nvCxnSpPr>
        <p:spPr bwMode="auto">
          <a:xfrm flipV="1">
            <a:off x="6019800" y="1811042"/>
            <a:ext cx="1014411" cy="644413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Arrow Connector 20"/>
          <p:cNvCxnSpPr>
            <a:stCxn id="8" idx="3"/>
            <a:endCxn id="17" idx="1"/>
          </p:cNvCxnSpPr>
          <p:nvPr/>
        </p:nvCxnSpPr>
        <p:spPr bwMode="auto">
          <a:xfrm>
            <a:off x="6019800" y="2455455"/>
            <a:ext cx="1001708" cy="676275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24" name="Picture 2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4531" y="4097746"/>
            <a:ext cx="1533525" cy="116205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4531" y="5418434"/>
            <a:ext cx="1533525" cy="1162050"/>
          </a:xfrm>
          <a:prstGeom prst="rect">
            <a:avLst/>
          </a:prstGeom>
        </p:spPr>
      </p:pic>
      <p:cxnSp>
        <p:nvCxnSpPr>
          <p:cNvPr id="27" name="Straight Arrow Connector 26"/>
          <p:cNvCxnSpPr>
            <a:stCxn id="9" idx="3"/>
            <a:endCxn id="24" idx="1"/>
          </p:cNvCxnSpPr>
          <p:nvPr/>
        </p:nvCxnSpPr>
        <p:spPr bwMode="auto">
          <a:xfrm flipV="1">
            <a:off x="6010275" y="4678771"/>
            <a:ext cx="1084256" cy="561975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" name="Straight Arrow Connector 29"/>
          <p:cNvCxnSpPr>
            <a:stCxn id="9" idx="3"/>
            <a:endCxn id="25" idx="1"/>
          </p:cNvCxnSpPr>
          <p:nvPr/>
        </p:nvCxnSpPr>
        <p:spPr bwMode="auto">
          <a:xfrm>
            <a:off x="6010275" y="5240746"/>
            <a:ext cx="1084256" cy="758713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530779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EKSTRAKSI FITUR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algn="just"/>
                <a:r>
                  <a:rPr lang="en-US" sz="2000"/>
                  <a:t>Citra yang dilakukan wavelet sebanyak 10 </a:t>
                </a:r>
                <a:r>
                  <a:rPr lang="en-US" sz="2000" smtClean="0"/>
                  <a:t>buah, yaitu frame yang sedang diproses dan 9 citra sebelumnya secara berututan</a:t>
                </a:r>
              </a:p>
              <a:p>
                <a:pPr algn="just"/>
                <a:endParaRPr lang="en-US" sz="2000" smtClean="0"/>
              </a:p>
              <a:p>
                <a:pPr algn="just"/>
                <a:r>
                  <a:rPr lang="en-US" sz="2000" smtClean="0"/>
                  <a:t>List piksel yang lolos tahap preprocessing akan dihitung nilai wavelet koordinat piksel tersebut menggunakan persamaan. </a:t>
                </a:r>
              </a:p>
              <a:p>
                <a:pPr marL="457200" lvl="1" indent="0" algn="just">
                  <a:buNone/>
                </a:pPr>
                <a:endParaRPr lang="en-US" sz="2000" i="1" smtClean="0"/>
              </a:p>
              <a:p>
                <a:pPr marL="457200" lvl="1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𝐿𝐻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𝐻𝐿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)|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𝐻𝐻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)|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000" smtClean="0"/>
              </a:p>
              <a:p>
                <a:pPr algn="just"/>
                <a:endParaRPr lang="en-US" sz="2000" smtClean="0"/>
              </a:p>
              <a:p>
                <a:pPr algn="just"/>
                <a:r>
                  <a:rPr lang="en-US" sz="2000" smtClean="0"/>
                  <a:t>Nilai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000" smtClean="0"/>
                  <a:t> didapat dari ekstraksi fitur sebanyak sepuluh buah</a:t>
                </a:r>
              </a:p>
              <a:p>
                <a:pPr algn="just"/>
                <a:endParaRPr lang="en-US" sz="2000" smtClean="0"/>
              </a:p>
              <a:p>
                <a:pPr marL="0" indent="0" algn="just">
                  <a:buNone/>
                </a:pPr>
                <a:endParaRPr lang="en-US" sz="200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846" t="-966" r="-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/>
              <a:t>Tugas Akhir - KI1502</a:t>
            </a:r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D4E484C-70E2-4579-9299-0AF832EC0B54}" type="slidenum">
              <a:rPr lang="en-US" altLang="en-US" smtClean="0"/>
              <a:pPr/>
              <a:t>46</a:t>
            </a:fld>
            <a:endParaRPr lang="en-US" alt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2"/>
          </p:nvPr>
        </p:nvSpPr>
        <p:spPr/>
        <p:txBody>
          <a:bodyPr/>
          <a:lstStyle/>
          <a:p>
            <a:fld id="{7A4FAB72-7013-44AA-A3F8-4638301DCFA9}" type="datetime3">
              <a:rPr lang="en-US" altLang="en-US" smtClean="0"/>
              <a:t>10 January 2016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42135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EKSTRAKSI FITUR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algn="just"/>
                <a:r>
                  <a:rPr lang="en-US" sz="2000" smtClean="0"/>
                  <a:t>Nilai fitur dilakukan normalisasi menggunakan normalisasi min max. </a:t>
                </a:r>
              </a:p>
              <a:p>
                <a:pPr algn="just"/>
                <a:endParaRPr lang="en-US" sz="2000"/>
              </a:p>
              <a:p>
                <a:pPr algn="just"/>
                <a:r>
                  <a:rPr lang="en-US" sz="2000" smtClean="0"/>
                  <a:t>Nilai min &amp; max didapatkan dari nilai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000" smtClean="0"/>
                  <a:t> min dan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000" smtClean="0"/>
                  <a:t> max setiap frame</a:t>
                </a:r>
              </a:p>
              <a:p>
                <a:pPr algn="just"/>
                <a:endParaRPr lang="en-US" sz="2000"/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𝑛𝑒𝑤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 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𝑚𝑖𝑛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− 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000" smtClean="0"/>
              </a:p>
              <a:p>
                <a:pPr algn="just"/>
                <a:endParaRPr lang="en-US" sz="2000" smtClean="0"/>
              </a:p>
              <a:p>
                <a:pPr algn="just"/>
                <a:r>
                  <a:rPr lang="en-US" sz="2000" smtClean="0"/>
                  <a:t>Nilai fitur disorting secara ascending</a:t>
                </a:r>
              </a:p>
              <a:p>
                <a:pPr marL="0" indent="0" algn="just">
                  <a:buNone/>
                </a:pPr>
                <a:endParaRPr lang="en-US" sz="2000"/>
              </a:p>
              <a:p>
                <a:pPr marL="0" indent="0" algn="just">
                  <a:buNone/>
                </a:pPr>
                <a:endParaRPr lang="en-US" sz="2000" smtClean="0"/>
              </a:p>
              <a:p>
                <a:pPr marL="0" indent="0" algn="just">
                  <a:buNone/>
                </a:pPr>
                <a:endParaRPr lang="en-US" sz="200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846" t="-966" r="-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/>
              <a:t>Tugas Akhir - KI1502</a:t>
            </a:r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D4E484C-70E2-4579-9299-0AF832EC0B54}" type="slidenum">
              <a:rPr lang="en-US" altLang="en-US" smtClean="0"/>
              <a:pPr/>
              <a:t>47</a:t>
            </a:fld>
            <a:endParaRPr lang="en-US" alt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2"/>
          </p:nvPr>
        </p:nvSpPr>
        <p:spPr/>
        <p:txBody>
          <a:bodyPr/>
          <a:lstStyle/>
          <a:p>
            <a:fld id="{7A4FAB72-7013-44AA-A3F8-4638301DCFA9}" type="datetime3">
              <a:rPr lang="en-US" altLang="en-US" smtClean="0"/>
              <a:t>10 January 2016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92785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SUPPORT VECTOR MACHINES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smtClean="0"/>
              <a:t>Klasifikasi untuk melakukan verifikasi terhadap piksel api dari data fitur yang didapatkan</a:t>
            </a:r>
          </a:p>
          <a:p>
            <a:endParaRPr lang="en-US" smtClean="0"/>
          </a:p>
          <a:p>
            <a:endParaRPr lang="en-US"/>
          </a:p>
          <a:p>
            <a:pPr marL="0" indent="0">
              <a:buNone/>
            </a:pP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/>
              <a:t>Tugas Akhir - KI1502</a:t>
            </a:r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D4E484C-70E2-4579-9299-0AF832EC0B54}" type="slidenum">
              <a:rPr lang="en-US" altLang="en-US" smtClean="0"/>
              <a:pPr/>
              <a:t>48</a:t>
            </a:fld>
            <a:endParaRPr lang="en-US" alt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2"/>
          </p:nvPr>
        </p:nvSpPr>
        <p:spPr/>
        <p:txBody>
          <a:bodyPr/>
          <a:lstStyle/>
          <a:p>
            <a:fld id="{7A4FAB72-7013-44AA-A3F8-4638301DCFA9}" type="datetime3">
              <a:rPr lang="en-US" altLang="en-US" smtClean="0"/>
              <a:t>10 January 2016</a:t>
            </a:fld>
            <a:endParaRPr lang="en-US" altLang="en-US"/>
          </a:p>
        </p:txBody>
      </p:sp>
      <p:sp>
        <p:nvSpPr>
          <p:cNvPr id="7" name="Rounded Rectangle 6"/>
          <p:cNvSpPr/>
          <p:nvPr/>
        </p:nvSpPr>
        <p:spPr bwMode="auto">
          <a:xfrm>
            <a:off x="914400" y="2425700"/>
            <a:ext cx="2438400" cy="609600"/>
          </a:xfrm>
          <a:prstGeom prst="round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smtClean="0"/>
              <a:t>Vektor Fitur Training</a:t>
            </a: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8" name="Rounded Rectangle 7"/>
          <p:cNvSpPr/>
          <p:nvPr/>
        </p:nvSpPr>
        <p:spPr bwMode="auto">
          <a:xfrm>
            <a:off x="6096000" y="2425700"/>
            <a:ext cx="2438400" cy="609600"/>
          </a:xfrm>
          <a:prstGeom prst="round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smtClean="0"/>
              <a:t>Vektor Fitur Testing</a:t>
            </a: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9" name="Rounded Rectangle 8"/>
          <p:cNvSpPr/>
          <p:nvPr/>
        </p:nvSpPr>
        <p:spPr bwMode="auto">
          <a:xfrm>
            <a:off x="914400" y="4222750"/>
            <a:ext cx="2438400" cy="609600"/>
          </a:xfrm>
          <a:prstGeom prst="round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smtClean="0"/>
              <a:t>Training SVM Model</a:t>
            </a: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0" name="Rounded Rectangle 9"/>
          <p:cNvSpPr/>
          <p:nvPr/>
        </p:nvSpPr>
        <p:spPr bwMode="auto">
          <a:xfrm>
            <a:off x="3771900" y="4222750"/>
            <a:ext cx="1790700" cy="609600"/>
          </a:xfrm>
          <a:prstGeom prst="round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smtClean="0"/>
              <a:t>SVM Model</a:t>
            </a: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1" name="Rounded Rectangle 10"/>
          <p:cNvSpPr/>
          <p:nvPr/>
        </p:nvSpPr>
        <p:spPr bwMode="auto">
          <a:xfrm>
            <a:off x="6096000" y="3914775"/>
            <a:ext cx="2438400" cy="1225550"/>
          </a:xfrm>
          <a:prstGeom prst="round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2000" smtClean="0"/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smtClean="0"/>
              <a:t>Klasifikasi Piksel 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/>
              <a:t>b</a:t>
            </a:r>
            <a:r>
              <a:rPr lang="en-US" sz="2000" smtClean="0"/>
              <a:t>erdasarkan SVM 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smtClean="0"/>
              <a:t>Model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cxnSp>
        <p:nvCxnSpPr>
          <p:cNvPr id="13" name="Straight Arrow Connector 12"/>
          <p:cNvCxnSpPr>
            <a:stCxn id="7" idx="2"/>
            <a:endCxn id="9" idx="0"/>
          </p:cNvCxnSpPr>
          <p:nvPr/>
        </p:nvCxnSpPr>
        <p:spPr bwMode="auto">
          <a:xfrm>
            <a:off x="2133600" y="3035300"/>
            <a:ext cx="0" cy="118745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Straight Arrow Connector 13"/>
          <p:cNvCxnSpPr>
            <a:stCxn id="9" idx="3"/>
            <a:endCxn id="10" idx="1"/>
          </p:cNvCxnSpPr>
          <p:nvPr/>
        </p:nvCxnSpPr>
        <p:spPr bwMode="auto">
          <a:xfrm>
            <a:off x="3352800" y="4527550"/>
            <a:ext cx="419100" cy="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Straight Arrow Connector 16"/>
          <p:cNvCxnSpPr>
            <a:stCxn id="10" idx="3"/>
            <a:endCxn id="11" idx="1"/>
          </p:cNvCxnSpPr>
          <p:nvPr/>
        </p:nvCxnSpPr>
        <p:spPr bwMode="auto">
          <a:xfrm>
            <a:off x="5562600" y="4527550"/>
            <a:ext cx="533400" cy="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Arrow Connector 20"/>
          <p:cNvCxnSpPr>
            <a:stCxn id="8" idx="2"/>
            <a:endCxn id="11" idx="0"/>
          </p:cNvCxnSpPr>
          <p:nvPr/>
        </p:nvCxnSpPr>
        <p:spPr bwMode="auto">
          <a:xfrm>
            <a:off x="7315200" y="3035300"/>
            <a:ext cx="0" cy="879475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5022850"/>
            <a:ext cx="1828800" cy="1371600"/>
          </a:xfrm>
          <a:prstGeom prst="rect">
            <a:avLst/>
          </a:prstGeom>
        </p:spPr>
      </p:pic>
      <p:cxnSp>
        <p:nvCxnSpPr>
          <p:cNvPr id="26" name="Straight Arrow Connector 25"/>
          <p:cNvCxnSpPr>
            <a:stCxn id="11" idx="2"/>
            <a:endCxn id="24" idx="3"/>
          </p:cNvCxnSpPr>
          <p:nvPr/>
        </p:nvCxnSpPr>
        <p:spPr bwMode="auto">
          <a:xfrm flipH="1">
            <a:off x="5562600" y="5140325"/>
            <a:ext cx="1752600" cy="568325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630747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SUPPORT VECTOR MACHINES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sz="2000" smtClean="0"/>
              <a:t>SVM melakukan klasifikasi dengan cara membuat </a:t>
            </a:r>
            <a:r>
              <a:rPr lang="en-US" sz="2000" i="1" smtClean="0"/>
              <a:t>hyperplane</a:t>
            </a:r>
            <a:r>
              <a:rPr lang="en-US" sz="2000" smtClean="0"/>
              <a:t>. </a:t>
            </a:r>
          </a:p>
          <a:p>
            <a:pPr algn="just"/>
            <a:endParaRPr lang="en-US" sz="2000"/>
          </a:p>
          <a:p>
            <a:pPr algn="just"/>
            <a:r>
              <a:rPr lang="en-US" sz="2000" i="1" smtClean="0"/>
              <a:t>Hyperplane</a:t>
            </a:r>
            <a:r>
              <a:rPr lang="en-US" sz="2000" smtClean="0"/>
              <a:t> adalah garis yang memisahkan dua kelas ( +1 dan -1 )</a:t>
            </a:r>
          </a:p>
          <a:p>
            <a:pPr algn="just"/>
            <a:endParaRPr lang="en-US" sz="2000" i="1"/>
          </a:p>
          <a:p>
            <a:pPr algn="just"/>
            <a:endParaRPr lang="en-US" sz="2000" i="1" smtClean="0"/>
          </a:p>
          <a:p>
            <a:pPr algn="just"/>
            <a:endParaRPr lang="en-US" smtClean="0"/>
          </a:p>
          <a:p>
            <a:pPr algn="just"/>
            <a:endParaRPr lang="en-US"/>
          </a:p>
          <a:p>
            <a:pPr marL="0" indent="0" algn="just">
              <a:buNone/>
            </a:pP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/>
              <a:t>Tugas Akhir - KI1502</a:t>
            </a:r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D4E484C-70E2-4579-9299-0AF832EC0B54}" type="slidenum">
              <a:rPr lang="en-US" altLang="en-US" smtClean="0"/>
              <a:pPr/>
              <a:t>49</a:t>
            </a:fld>
            <a:endParaRPr lang="en-US" alt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2"/>
          </p:nvPr>
        </p:nvSpPr>
        <p:spPr/>
        <p:txBody>
          <a:bodyPr/>
          <a:lstStyle/>
          <a:p>
            <a:fld id="{7A4FAB72-7013-44AA-A3F8-4638301DCFA9}" type="datetime3">
              <a:rPr lang="en-US" altLang="en-US" smtClean="0"/>
              <a:t>10 January 2016</a:t>
            </a:fld>
            <a:endParaRPr lang="en-US" altLang="en-US"/>
          </a:p>
        </p:txBody>
      </p:sp>
      <p:pic>
        <p:nvPicPr>
          <p:cNvPr id="18" name="Picture 17"/>
          <p:cNvPicPr/>
          <p:nvPr/>
        </p:nvPicPr>
        <p:blipFill>
          <a:blip r:embed="rId2"/>
          <a:stretch>
            <a:fillRect/>
          </a:stretch>
        </p:blipFill>
        <p:spPr>
          <a:xfrm>
            <a:off x="2667000" y="3276600"/>
            <a:ext cx="45720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418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BATASAN MASALAH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algn="just"/>
            <a:r>
              <a:rPr lang="en-US" sz="2000" dirty="0" err="1" smtClean="0"/>
              <a:t>Implementasi</a:t>
            </a:r>
            <a:r>
              <a:rPr lang="en-US" sz="2000" dirty="0" smtClean="0"/>
              <a:t> </a:t>
            </a:r>
            <a:r>
              <a:rPr lang="en-US" sz="2000" dirty="0" err="1"/>
              <a:t>dilakukan</a:t>
            </a:r>
            <a:r>
              <a:rPr lang="en-US" sz="2000" dirty="0"/>
              <a:t> </a:t>
            </a:r>
            <a:r>
              <a:rPr lang="en-US" sz="2000" dirty="0" err="1"/>
              <a:t>dengan</a:t>
            </a:r>
            <a:r>
              <a:rPr lang="en-US" sz="2000" dirty="0"/>
              <a:t> </a:t>
            </a:r>
            <a:r>
              <a:rPr lang="en-US" sz="2000" dirty="0" err="1"/>
              <a:t>bahasa</a:t>
            </a:r>
            <a:r>
              <a:rPr lang="en-US" sz="2000" dirty="0"/>
              <a:t> </a:t>
            </a:r>
            <a:r>
              <a:rPr lang="en-US" sz="2000" err="1"/>
              <a:t>pemrograman</a:t>
            </a:r>
            <a:r>
              <a:rPr lang="en-US" sz="2000"/>
              <a:t> </a:t>
            </a:r>
            <a:r>
              <a:rPr lang="en-US" sz="2000" smtClean="0"/>
              <a:t>Python berbasis desktop</a:t>
            </a:r>
            <a:endParaRPr lang="en-US" sz="2000" dirty="0"/>
          </a:p>
          <a:p>
            <a:pPr lvl="0" algn="just"/>
            <a:endParaRPr lang="en-US" sz="2000" dirty="0" smtClean="0"/>
          </a:p>
          <a:p>
            <a:pPr lvl="0" algn="just"/>
            <a:r>
              <a:rPr lang="en-US" sz="2000" smtClean="0"/>
              <a:t>Jumlah piksel objek api yang dideteksi lebih besar dari 1% dari luas piksel frame</a:t>
            </a:r>
          </a:p>
          <a:p>
            <a:pPr lvl="0" algn="just"/>
            <a:endParaRPr lang="en-US" sz="2000" i="1"/>
          </a:p>
          <a:p>
            <a:pPr lvl="0" algn="just"/>
            <a:r>
              <a:rPr lang="en-US" sz="2000" smtClean="0"/>
              <a:t>Data yang digunakan adalah data video dengan panjang video 6-16 detik</a:t>
            </a:r>
          </a:p>
          <a:p>
            <a:pPr lvl="0" algn="just"/>
            <a:endParaRPr lang="en-US" sz="2000"/>
          </a:p>
          <a:p>
            <a:pPr lvl="0" algn="just"/>
            <a:r>
              <a:rPr lang="en-US" sz="2000" smtClean="0"/>
              <a:t>Data video memiliki ukuran 240 x 320 piksel dengan </a:t>
            </a:r>
            <a:r>
              <a:rPr lang="en-US" sz="2000" i="1" smtClean="0"/>
              <a:t>channel</a:t>
            </a:r>
            <a:r>
              <a:rPr lang="en-US" sz="2000" smtClean="0"/>
              <a:t> R,G,B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/>
              <a:t>Tugas Akhir - KI1502</a:t>
            </a:r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D4E484C-70E2-4579-9299-0AF832EC0B54}" type="slidenum">
              <a:rPr lang="en-US" altLang="en-US" smtClean="0"/>
              <a:pPr/>
              <a:t>5</a:t>
            </a:fld>
            <a:endParaRPr lang="en-US" alt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2"/>
          </p:nvPr>
        </p:nvSpPr>
        <p:spPr/>
        <p:txBody>
          <a:bodyPr/>
          <a:lstStyle/>
          <a:p>
            <a:fld id="{C9AE96EB-485D-4442-834F-F666B27284FA}" type="datetime3">
              <a:rPr lang="en-US" altLang="en-US" smtClean="0"/>
              <a:t>10 January 2016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85302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SUPPORT VECTOR MACHINES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algn="just"/>
                <a:r>
                  <a:rPr lang="en-US" sz="2000" smtClean="0"/>
                  <a:t>Mencari </a:t>
                </a:r>
                <a:r>
                  <a:rPr lang="en-US" sz="2000" i="1" smtClean="0"/>
                  <a:t>hyperplane</a:t>
                </a:r>
                <a:r>
                  <a:rPr lang="en-US" sz="2000" smtClean="0"/>
                  <a:t> yang optimal dilakukan dengan persamaan </a:t>
                </a:r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d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𝐶</m:t>
                          </m:r>
                          <m:nary>
                            <m:naryPr>
                              <m:chr m:val="∑"/>
                              <m:limLoc m:val="undOvr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e>
                      </m:func>
                    </m:oMath>
                  </m:oMathPara>
                </a14:m>
                <a:endParaRPr lang="en-US" sz="2000" smtClean="0"/>
              </a:p>
              <a:p>
                <a:pPr algn="just"/>
                <a:endParaRPr lang="en-US" sz="2000"/>
              </a:p>
              <a:p>
                <a:pPr algn="just"/>
                <a:r>
                  <a:rPr lang="en-US" sz="2000" smtClean="0"/>
                  <a:t>Mengubah bentuk diatas kedalam </a:t>
                </a:r>
                <a:r>
                  <a:rPr lang="en-US" sz="2000" i="1" smtClean="0"/>
                  <a:t>dual space</a:t>
                </a:r>
                <a:endParaRPr lang="en-US" sz="2000"/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nary>
                            <m:naryPr>
                              <m:chr m:val="∑"/>
                              <m:limLoc m:val="undOvr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e>
                      </m:func>
                      <m:r>
                        <a:rPr lang="en-US" sz="2000" i="1">
                          <a:latin typeface="Cambria Math" panose="02040503050406030204" pitchFamily="18" charset="0"/>
                        </a:rPr>
                        <m:t>− 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000" smtClean="0"/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 ≥0 , 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  <m:r>
                        <a:rPr lang="en-US" sz="2000" i="1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00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846" t="-9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/>
              <a:t>Tugas Akhir - KI1502</a:t>
            </a:r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D4E484C-70E2-4579-9299-0AF832EC0B54}" type="slidenum">
              <a:rPr lang="en-US" altLang="en-US" smtClean="0"/>
              <a:pPr/>
              <a:t>50</a:t>
            </a:fld>
            <a:endParaRPr lang="en-US" alt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2"/>
          </p:nvPr>
        </p:nvSpPr>
        <p:spPr/>
        <p:txBody>
          <a:bodyPr/>
          <a:lstStyle/>
          <a:p>
            <a:fld id="{7A4FAB72-7013-44AA-A3F8-4638301DCFA9}" type="datetime3">
              <a:rPr lang="en-US" altLang="en-US" smtClean="0"/>
              <a:t>10 January 2016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3359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SUPPORT VECTOR MACHINES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sz="2000" smtClean="0"/>
              <a:t>SVM pada dasarnya adalah sebuah model klasifikasi linear, namun bisa digunakan untuk melakukan klasifikasi non-linear menggunakan </a:t>
            </a:r>
            <a:r>
              <a:rPr lang="en-US" sz="2000" i="1" smtClean="0"/>
              <a:t>kernel trick</a:t>
            </a:r>
            <a:r>
              <a:rPr lang="en-US" sz="2000" smtClean="0"/>
              <a:t>.</a:t>
            </a:r>
          </a:p>
          <a:p>
            <a:pPr algn="just"/>
            <a:r>
              <a:rPr lang="en-US" sz="2000" i="1" smtClean="0"/>
              <a:t>Kernel trick</a:t>
            </a:r>
            <a:r>
              <a:rPr lang="en-US" sz="2000" smtClean="0"/>
              <a:t> dilakukan dengan cara melakukan transformasi ruang data asli menjadi ruang data dengan dimensi lebih tinggi</a:t>
            </a:r>
            <a:endParaRPr lang="en-US" sz="2000" i="1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/>
              <a:t>Tugas Akhir - KI1502</a:t>
            </a:r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D4E484C-70E2-4579-9299-0AF832EC0B54}" type="slidenum">
              <a:rPr lang="en-US" altLang="en-US" smtClean="0"/>
              <a:pPr/>
              <a:t>51</a:t>
            </a:fld>
            <a:endParaRPr lang="en-US" alt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2"/>
          </p:nvPr>
        </p:nvSpPr>
        <p:spPr/>
        <p:txBody>
          <a:bodyPr/>
          <a:lstStyle/>
          <a:p>
            <a:fld id="{7A4FAB72-7013-44AA-A3F8-4638301DCFA9}" type="datetime3">
              <a:rPr lang="en-US" altLang="en-US" smtClean="0"/>
              <a:t>10 January 2016</a:t>
            </a:fld>
            <a:endParaRPr lang="en-US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57834225"/>
                  </p:ext>
                </p:extLst>
              </p:nvPr>
            </p:nvGraphicFramePr>
            <p:xfrm>
              <a:off x="1600200" y="4102798"/>
              <a:ext cx="6096000" cy="138360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048000"/>
                    <a:gridCol w="3048000"/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mtClean="0">
                              <a:solidFill>
                                <a:srgbClr val="000000"/>
                              </a:solidFill>
                            </a:rPr>
                            <a:t>Nama Kernel</a:t>
                          </a:r>
                          <a:endParaRPr lang="en-US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mtClean="0">
                              <a:solidFill>
                                <a:srgbClr val="000000"/>
                              </a:solidFill>
                            </a:rPr>
                            <a:t>Inner Product Kernel</a:t>
                          </a:r>
                          <a:endParaRPr lang="en-US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mtClean="0">
                              <a:solidFill>
                                <a:srgbClr val="000000"/>
                              </a:solidFill>
                            </a:rPr>
                            <a:t>Polynomial</a:t>
                          </a:r>
                          <a:endParaRPr lang="en-US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800" i="1" kern="120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i="1" kern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(</m:t>
                                    </m:r>
                                    <m:sSup>
                                      <m:sSupPr>
                                        <m:ctrlPr>
                                          <a:rPr lang="en-US" sz="1800" i="1" kern="120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800" i="1" kern="120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en-US" sz="1800" i="1" kern="120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𝑇</m:t>
                                        </m:r>
                                      </m:sup>
                                    </m:sSup>
                                    <m:r>
                                      <a:rPr lang="en-US" sz="1800" i="1" kern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 </m:t>
                                    </m:r>
                                    <m:r>
                                      <a:rPr lang="en-US" sz="1800" i="1" kern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𝑦</m:t>
                                    </m:r>
                                    <m:r>
                                      <a:rPr lang="en-US" sz="1800" i="1" kern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+1)</m:t>
                                    </m:r>
                                  </m:e>
                                  <m:sup>
                                    <m:r>
                                      <a:rPr lang="en-US" sz="1800" i="1" kern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𝑝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mtClean="0">
                              <a:solidFill>
                                <a:srgbClr val="000000"/>
                              </a:solidFill>
                            </a:rPr>
                            <a:t>RBF</a:t>
                          </a:r>
                          <a:endParaRPr lang="en-US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US" sz="1800" i="1" kern="120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800" kern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exp</m:t>
                                    </m:r>
                                  </m:fName>
                                  <m:e>
                                    <m:r>
                                      <a:rPr lang="en-US" sz="1800" i="1" kern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(</m:t>
                                    </m:r>
                                    <m:f>
                                      <m:fPr>
                                        <m:ctrlPr>
                                          <a:rPr lang="en-US" sz="1800" i="1" kern="120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1800" i="1" kern="120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−</m:t>
                                        </m:r>
                                        <m:sSup>
                                          <m:sSupPr>
                                            <m:ctrlPr>
                                              <a:rPr lang="en-US" sz="1800" i="1" kern="1200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sz="1800" i="1" kern="1200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|</m:t>
                                            </m:r>
                                            <m:d>
                                              <m:dPr>
                                                <m:begChr m:val="|"/>
                                                <m:endChr m:val="|"/>
                                                <m:ctrlPr>
                                                  <a:rPr lang="en-US" sz="1800" i="1" kern="1200">
                                                    <a:solidFill>
                                                      <a:srgbClr val="000000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sz="1800" i="1" kern="1200">
                                                    <a:solidFill>
                                                      <a:srgbClr val="000000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𝑥</m:t>
                                                </m:r>
                                                <m:r>
                                                  <a:rPr lang="en-US" sz="1800" i="1" kern="1200">
                                                    <a:solidFill>
                                                      <a:srgbClr val="000000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−</m:t>
                                                </m:r>
                                                <m:r>
                                                  <a:rPr lang="en-US" sz="1800" i="1" kern="1200">
                                                    <a:solidFill>
                                                      <a:srgbClr val="000000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𝑦</m:t>
                                                </m:r>
                                              </m:e>
                                            </m:d>
                                            <m:r>
                                              <a:rPr lang="en-US" sz="1800" i="1" kern="1200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|</m:t>
                                            </m:r>
                                          </m:e>
                                          <m:sup>
                                            <m:r>
                                              <a:rPr lang="en-US" sz="1800" i="1" kern="1200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num>
                                      <m:den>
                                        <m:r>
                                          <a:rPr lang="en-US" sz="1800" i="1" kern="120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2</m:t>
                                        </m:r>
                                        <m:sSup>
                                          <m:sSupPr>
                                            <m:ctrlPr>
                                              <a:rPr lang="en-US" sz="1800" i="1" kern="1200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sz="1800" i="1" kern="1200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𝜎</m:t>
                                            </m:r>
                                          </m:e>
                                          <m:sup>
                                            <m:r>
                                              <a:rPr lang="en-US" sz="1800" i="1" kern="1200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den>
                                    </m:f>
                                    <m:r>
                                      <a:rPr lang="en-US" sz="1800" i="1" kern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)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US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57834225"/>
                  </p:ext>
                </p:extLst>
              </p:nvPr>
            </p:nvGraphicFramePr>
            <p:xfrm>
              <a:off x="1600200" y="4102798"/>
              <a:ext cx="6096000" cy="138360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048000"/>
                    <a:gridCol w="3048000"/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mtClean="0">
                              <a:solidFill>
                                <a:srgbClr val="000000"/>
                              </a:solidFill>
                            </a:rPr>
                            <a:t>Nama Kernel</a:t>
                          </a:r>
                          <a:endParaRPr lang="en-US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mtClean="0">
                              <a:solidFill>
                                <a:srgbClr val="000000"/>
                              </a:solidFill>
                            </a:rPr>
                            <a:t>Inner Product Kernel</a:t>
                          </a:r>
                          <a:endParaRPr lang="en-US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mtClean="0">
                              <a:solidFill>
                                <a:srgbClr val="000000"/>
                              </a:solidFill>
                            </a:rPr>
                            <a:t>Polynomial</a:t>
                          </a:r>
                          <a:endParaRPr lang="en-US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100400" t="-109836" r="-400" b="-177049"/>
                          </a:stretch>
                        </a:blipFill>
                      </a:tcPr>
                    </a:tc>
                  </a:tr>
                  <a:tr h="64192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mtClean="0">
                              <a:solidFill>
                                <a:srgbClr val="000000"/>
                              </a:solidFill>
                            </a:rPr>
                            <a:t>RBF</a:t>
                          </a:r>
                          <a:endParaRPr lang="en-US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100400" t="-121905" r="-400" b="-2857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832984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MENANDAI REGION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2000" smtClean="0"/>
                  <a:t>Piksel-piksel yang lolos verifikasi akan ditandari sebagai piksel api.</a:t>
                </a:r>
              </a:p>
              <a:p>
                <a:r>
                  <a:rPr lang="en-US" sz="2000" smtClean="0"/>
                  <a:t>Digunakan titik ekstrim piksel api, yaitu 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</m:oMath>
                </a14:m>
                <a:endParaRPr lang="en-US" sz="2000" smtClean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</m:oMath>
                </a14:m>
                <a:endParaRPr lang="en-US" sz="2000" smtClean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endParaRPr lang="en-US" sz="2000" smtClean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endParaRPr lang="en-US" sz="2000" smtClean="0"/>
              </a:p>
              <a:p>
                <a:endParaRPr lang="en-US" smtClean="0"/>
              </a:p>
              <a:p>
                <a:endParaRPr lang="en-US"/>
              </a:p>
              <a:p>
                <a:pPr marL="0" indent="0">
                  <a:buNone/>
                </a:pPr>
                <a:endParaRPr lang="en-US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846" t="-9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/>
              <a:t>Tugas Akhir - KI1502</a:t>
            </a:r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D4E484C-70E2-4579-9299-0AF832EC0B54}" type="slidenum">
              <a:rPr lang="en-US" altLang="en-US" smtClean="0"/>
              <a:pPr/>
              <a:t>52</a:t>
            </a:fld>
            <a:endParaRPr lang="en-US" alt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2"/>
          </p:nvPr>
        </p:nvSpPr>
        <p:spPr/>
        <p:txBody>
          <a:bodyPr/>
          <a:lstStyle/>
          <a:p>
            <a:fld id="{7A4FAB72-7013-44AA-A3F8-4638301DCFA9}" type="datetime3">
              <a:rPr lang="en-US" altLang="en-US" smtClean="0"/>
              <a:t>10 January 2016</a:t>
            </a:fld>
            <a:endParaRPr lang="en-US" alt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2743200"/>
            <a:ext cx="4572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095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/>
              <a:t>Tugas Akhir - KI1502</a:t>
            </a:r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D4E484C-70E2-4579-9299-0AF832EC0B54}" type="slidenum">
              <a:rPr lang="en-US" altLang="en-US" smtClean="0"/>
              <a:pPr/>
              <a:t>53</a:t>
            </a:fld>
            <a:endParaRPr lang="en-US" alt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2"/>
          </p:nvPr>
        </p:nvSpPr>
        <p:spPr/>
        <p:txBody>
          <a:bodyPr/>
          <a:lstStyle/>
          <a:p>
            <a:fld id="{436056CB-638A-477E-818E-F64135605DDF}" type="datetime3">
              <a:rPr lang="en-US" altLang="en-US" smtClean="0"/>
              <a:t>10 January 2016</a:t>
            </a:fld>
            <a:endParaRPr lang="en-US" altLang="en-US"/>
          </a:p>
        </p:txBody>
      </p:sp>
      <p:sp>
        <p:nvSpPr>
          <p:cNvPr id="33" name="Oval 32"/>
          <p:cNvSpPr/>
          <p:nvPr/>
        </p:nvSpPr>
        <p:spPr bwMode="auto">
          <a:xfrm>
            <a:off x="675482" y="1511117"/>
            <a:ext cx="1219200" cy="11303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827882" y="1914685"/>
            <a:ext cx="9144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smtClean="0"/>
              <a:t>MULAI</a:t>
            </a:r>
            <a:endParaRPr lang="en-US" sz="1500"/>
          </a:p>
        </p:txBody>
      </p:sp>
      <p:cxnSp>
        <p:nvCxnSpPr>
          <p:cNvPr id="8" name="Straight Arrow Connector 7"/>
          <p:cNvCxnSpPr>
            <a:stCxn id="33" idx="6"/>
            <a:endCxn id="28" idx="1"/>
          </p:cNvCxnSpPr>
          <p:nvPr/>
        </p:nvCxnSpPr>
        <p:spPr bwMode="auto">
          <a:xfrm>
            <a:off x="1894682" y="2076267"/>
            <a:ext cx="518318" cy="625078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28" name="Picture 2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3000" y="2015545"/>
            <a:ext cx="1828800" cy="137160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0937" y="486506"/>
            <a:ext cx="1828800" cy="1371600"/>
          </a:xfrm>
          <a:prstGeom prst="rect">
            <a:avLst/>
          </a:prstGeom>
        </p:spPr>
      </p:pic>
      <p:cxnSp>
        <p:nvCxnSpPr>
          <p:cNvPr id="32" name="Straight Arrow Connector 31"/>
          <p:cNvCxnSpPr>
            <a:stCxn id="33" idx="6"/>
            <a:endCxn id="30" idx="1"/>
          </p:cNvCxnSpPr>
          <p:nvPr/>
        </p:nvCxnSpPr>
        <p:spPr bwMode="auto">
          <a:xfrm flipV="1">
            <a:off x="1894682" y="1172306"/>
            <a:ext cx="526255" cy="903961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35" name="Picture 3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4675" y="273050"/>
            <a:ext cx="1533525" cy="116205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7012" y="273050"/>
            <a:ext cx="1533525" cy="1162050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4950" y="1466667"/>
            <a:ext cx="1533525" cy="1162050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4675" y="1466667"/>
            <a:ext cx="1533525" cy="1162050"/>
          </a:xfrm>
          <a:prstGeom prst="rect">
            <a:avLst/>
          </a:prstGeom>
        </p:spPr>
      </p:pic>
      <p:sp>
        <p:nvSpPr>
          <p:cNvPr id="39" name="Oval 38"/>
          <p:cNvSpPr/>
          <p:nvPr/>
        </p:nvSpPr>
        <p:spPr bwMode="auto">
          <a:xfrm>
            <a:off x="630635" y="4478684"/>
            <a:ext cx="1219200" cy="11303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783035" y="4882251"/>
            <a:ext cx="9144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smtClean="0"/>
              <a:t>SELESAI</a:t>
            </a:r>
            <a:endParaRPr lang="en-US" sz="1500"/>
          </a:p>
        </p:txBody>
      </p:sp>
      <p:cxnSp>
        <p:nvCxnSpPr>
          <p:cNvPr id="17" name="Straight Arrow Connector 16"/>
          <p:cNvCxnSpPr>
            <a:stCxn id="30" idx="3"/>
          </p:cNvCxnSpPr>
          <p:nvPr/>
        </p:nvCxnSpPr>
        <p:spPr bwMode="auto">
          <a:xfrm>
            <a:off x="4249737" y="1172306"/>
            <a:ext cx="855663" cy="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7" name="Rounded Rectangle 46"/>
          <p:cNvSpPr/>
          <p:nvPr/>
        </p:nvSpPr>
        <p:spPr bwMode="auto">
          <a:xfrm>
            <a:off x="5791200" y="3100754"/>
            <a:ext cx="2438400" cy="609600"/>
          </a:xfrm>
          <a:prstGeom prst="round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smtClean="0"/>
              <a:t>Ekstraksi Fitur</a:t>
            </a: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cxnSp>
        <p:nvCxnSpPr>
          <p:cNvPr id="49" name="Straight Arrow Connector 48"/>
          <p:cNvCxnSpPr>
            <a:stCxn id="28" idx="3"/>
            <a:endCxn id="47" idx="1"/>
          </p:cNvCxnSpPr>
          <p:nvPr/>
        </p:nvCxnSpPr>
        <p:spPr bwMode="auto">
          <a:xfrm>
            <a:off x="4241800" y="2701345"/>
            <a:ext cx="1549400" cy="704209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" name="Straight Arrow Connector 50"/>
          <p:cNvCxnSpPr>
            <a:endCxn id="47" idx="0"/>
          </p:cNvCxnSpPr>
          <p:nvPr/>
        </p:nvCxnSpPr>
        <p:spPr bwMode="auto">
          <a:xfrm>
            <a:off x="7010400" y="2701345"/>
            <a:ext cx="0" cy="399409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5" name="TextBox 54"/>
          <p:cNvSpPr txBox="1"/>
          <p:nvPr/>
        </p:nvSpPr>
        <p:spPr>
          <a:xfrm>
            <a:off x="1888331" y="3447867"/>
            <a:ext cx="28781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mtClean="0"/>
              <a:t>DATA MASUKAN</a:t>
            </a:r>
            <a:endParaRPr lang="en-US" sz="2000"/>
          </a:p>
        </p:txBody>
      </p:sp>
      <p:sp>
        <p:nvSpPr>
          <p:cNvPr id="56" name="TextBox 55"/>
          <p:cNvSpPr txBox="1"/>
          <p:nvPr/>
        </p:nvSpPr>
        <p:spPr>
          <a:xfrm>
            <a:off x="6629400" y="2641417"/>
            <a:ext cx="28781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mtClean="0"/>
              <a:t>WAVELET</a:t>
            </a:r>
            <a:endParaRPr lang="en-US" sz="2000"/>
          </a:p>
        </p:txBody>
      </p:sp>
      <p:sp>
        <p:nvSpPr>
          <p:cNvPr id="58" name="Rounded Rectangle 57"/>
          <p:cNvSpPr/>
          <p:nvPr/>
        </p:nvSpPr>
        <p:spPr bwMode="auto">
          <a:xfrm>
            <a:off x="5791200" y="4724400"/>
            <a:ext cx="2438400" cy="609600"/>
          </a:xfrm>
          <a:prstGeom prst="round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smtClean="0"/>
              <a:t>SVM</a:t>
            </a: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cxnSp>
        <p:nvCxnSpPr>
          <p:cNvPr id="59" name="Straight Arrow Connector 58"/>
          <p:cNvCxnSpPr>
            <a:stCxn id="47" idx="2"/>
            <a:endCxn id="58" idx="0"/>
          </p:cNvCxnSpPr>
          <p:nvPr/>
        </p:nvCxnSpPr>
        <p:spPr bwMode="auto">
          <a:xfrm>
            <a:off x="7010400" y="3710354"/>
            <a:ext cx="0" cy="1014046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63" name="Picture 6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4010780"/>
            <a:ext cx="2743200" cy="2057400"/>
          </a:xfrm>
          <a:prstGeom prst="rect">
            <a:avLst/>
          </a:prstGeom>
        </p:spPr>
      </p:pic>
      <p:cxnSp>
        <p:nvCxnSpPr>
          <p:cNvPr id="64" name="Straight Arrow Connector 63"/>
          <p:cNvCxnSpPr>
            <a:stCxn id="58" idx="1"/>
            <a:endCxn id="63" idx="3"/>
          </p:cNvCxnSpPr>
          <p:nvPr/>
        </p:nvCxnSpPr>
        <p:spPr bwMode="auto">
          <a:xfrm flipH="1">
            <a:off x="5105400" y="5029200"/>
            <a:ext cx="685800" cy="1028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6" name="Straight Arrow Connector 65"/>
          <p:cNvCxnSpPr>
            <a:stCxn id="63" idx="1"/>
            <a:endCxn id="39" idx="6"/>
          </p:cNvCxnSpPr>
          <p:nvPr/>
        </p:nvCxnSpPr>
        <p:spPr bwMode="auto">
          <a:xfrm flipH="1">
            <a:off x="1849835" y="5039480"/>
            <a:ext cx="512365" cy="4354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623556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/>
              <a:t>Tugas Akhir - KI1502</a:t>
            </a:r>
            <a:endParaRPr lang="en-US" alt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F498485-1DF2-402D-BD1C-399049DDD30A}" type="slidenum">
              <a:rPr lang="en-US" altLang="en-US" smtClean="0"/>
              <a:pPr/>
              <a:t>54</a:t>
            </a:fld>
            <a:endParaRPr lang="en-US" altLang="en-US"/>
          </a:p>
        </p:txBody>
      </p:sp>
      <p:sp>
        <p:nvSpPr>
          <p:cNvPr id="50" name="Rectangle 49"/>
          <p:cNvSpPr/>
          <p:nvPr/>
        </p:nvSpPr>
        <p:spPr bwMode="auto">
          <a:xfrm>
            <a:off x="2743201" y="4572000"/>
            <a:ext cx="3657598" cy="612648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sz="2000"/>
              <a:t>KESIMPULAN &amp; </a:t>
            </a:r>
            <a:r>
              <a:rPr lang="en-US" sz="2000" smtClean="0"/>
              <a:t>SARAN</a:t>
            </a:r>
            <a:endParaRPr lang="en-US" sz="200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2"/>
          </p:nvPr>
        </p:nvSpPr>
        <p:spPr/>
        <p:txBody>
          <a:bodyPr/>
          <a:lstStyle/>
          <a:p>
            <a:fld id="{944029A5-E4A9-4A8F-AE16-B8C3643B852B}" type="datetime3">
              <a:rPr lang="en-US" altLang="en-US" smtClean="0"/>
              <a:t>10 January 2016</a:t>
            </a:fld>
            <a:endParaRPr lang="en-US" altLang="en-US"/>
          </a:p>
        </p:txBody>
      </p:sp>
      <p:sp>
        <p:nvSpPr>
          <p:cNvPr id="11" name="Rectangle 10"/>
          <p:cNvSpPr/>
          <p:nvPr/>
        </p:nvSpPr>
        <p:spPr bwMode="auto">
          <a:xfrm>
            <a:off x="2743201" y="1818954"/>
            <a:ext cx="3657598" cy="612648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sz="2000" smtClean="0"/>
              <a:t>PENDAHULUAN</a:t>
            </a:r>
            <a:endParaRPr lang="en-US" sz="2000" dirty="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2743201" y="2746099"/>
            <a:ext cx="3657598" cy="612648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sz="2000" smtClean="0"/>
              <a:t>RANCANGAN &amp; IMPLEMENTASI</a:t>
            </a:r>
            <a:endParaRPr lang="en-US" sz="2000" dirty="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2755899" y="3673244"/>
            <a:ext cx="3657599" cy="609600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smtClean="0"/>
              <a:t>SKENARIO UJI COBA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7554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DATA YANG DIGUNAKAN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/>
              <a:t>Tugas Akhir - KI1502</a:t>
            </a:r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D4E484C-70E2-4579-9299-0AF832EC0B54}" type="slidenum">
              <a:rPr lang="en-US" altLang="en-US" smtClean="0"/>
              <a:pPr/>
              <a:t>55</a:t>
            </a:fld>
            <a:endParaRPr lang="en-US" alt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2"/>
          </p:nvPr>
        </p:nvSpPr>
        <p:spPr/>
        <p:txBody>
          <a:bodyPr/>
          <a:lstStyle/>
          <a:p>
            <a:fld id="{7A4FAB72-7013-44AA-A3F8-4638301DCFA9}" type="datetime3">
              <a:rPr lang="en-US" altLang="en-US" smtClean="0"/>
              <a:t>10 January 2016</a:t>
            </a:fld>
            <a:endParaRPr lang="en-US" altLang="en-US"/>
          </a:p>
        </p:txBody>
      </p:sp>
      <p:pic>
        <p:nvPicPr>
          <p:cNvPr id="30" name="Content Placeholder 29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5482" y="1600200"/>
            <a:ext cx="2286000" cy="1828800"/>
          </a:xfrm>
          <a:prstGeom prst="rect">
            <a:avLst/>
          </a:prstGeom>
        </p:spPr>
      </p:pic>
      <p:pic>
        <p:nvPicPr>
          <p:cNvPr id="32" name="Picture 31"/>
          <p:cNvPicPr/>
          <p:nvPr/>
        </p:nvPicPr>
        <p:blipFill>
          <a:blip r:embed="rId3"/>
          <a:stretch>
            <a:fillRect/>
          </a:stretch>
        </p:blipFill>
        <p:spPr>
          <a:xfrm>
            <a:off x="6197600" y="1600200"/>
            <a:ext cx="2286000" cy="1828800"/>
          </a:xfrm>
          <a:prstGeom prst="rect">
            <a:avLst/>
          </a:prstGeom>
        </p:spPr>
      </p:pic>
      <p:pic>
        <p:nvPicPr>
          <p:cNvPr id="34" name="Picture 33"/>
          <p:cNvPicPr/>
          <p:nvPr/>
        </p:nvPicPr>
        <p:blipFill>
          <a:blip r:embed="rId4"/>
          <a:stretch>
            <a:fillRect/>
          </a:stretch>
        </p:blipFill>
        <p:spPr>
          <a:xfrm>
            <a:off x="3423841" y="1600200"/>
            <a:ext cx="2286000" cy="1828800"/>
          </a:xfrm>
          <a:prstGeom prst="rect">
            <a:avLst/>
          </a:prstGeom>
        </p:spPr>
      </p:pic>
      <p:pic>
        <p:nvPicPr>
          <p:cNvPr id="35" name="Picture 34"/>
          <p:cNvPicPr/>
          <p:nvPr/>
        </p:nvPicPr>
        <p:blipFill>
          <a:blip r:embed="rId5"/>
          <a:stretch>
            <a:fillRect/>
          </a:stretch>
        </p:blipFill>
        <p:spPr>
          <a:xfrm>
            <a:off x="683023" y="3585844"/>
            <a:ext cx="2286000" cy="1828800"/>
          </a:xfrm>
          <a:prstGeom prst="rect">
            <a:avLst/>
          </a:prstGeom>
        </p:spPr>
      </p:pic>
      <p:pic>
        <p:nvPicPr>
          <p:cNvPr id="36" name="Picture 35"/>
          <p:cNvPicPr/>
          <p:nvPr/>
        </p:nvPicPr>
        <p:blipFill>
          <a:blip r:embed="rId6"/>
          <a:stretch>
            <a:fillRect/>
          </a:stretch>
        </p:blipFill>
        <p:spPr>
          <a:xfrm>
            <a:off x="3423841" y="3594099"/>
            <a:ext cx="2286000" cy="1828800"/>
          </a:xfrm>
          <a:prstGeom prst="rect">
            <a:avLst/>
          </a:prstGeom>
        </p:spPr>
      </p:pic>
      <p:pic>
        <p:nvPicPr>
          <p:cNvPr id="37" name="Picture 36"/>
          <p:cNvPicPr/>
          <p:nvPr/>
        </p:nvPicPr>
        <p:blipFill>
          <a:blip r:embed="rId7"/>
          <a:stretch>
            <a:fillRect/>
          </a:stretch>
        </p:blipFill>
        <p:spPr>
          <a:xfrm>
            <a:off x="6197600" y="3594098"/>
            <a:ext cx="22860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132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SKENARIO 1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/>
              <a:t>Tugas Akhir - KI1502</a:t>
            </a:r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D4E484C-70E2-4579-9299-0AF832EC0B54}" type="slidenum">
              <a:rPr lang="en-US" altLang="en-US" smtClean="0"/>
              <a:pPr/>
              <a:t>56</a:t>
            </a:fld>
            <a:endParaRPr lang="en-US" alt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2"/>
          </p:nvPr>
        </p:nvSpPr>
        <p:spPr/>
        <p:txBody>
          <a:bodyPr/>
          <a:lstStyle/>
          <a:p>
            <a:fld id="{7A4FAB72-7013-44AA-A3F8-4638301DCFA9}" type="datetime3">
              <a:rPr lang="en-US" altLang="en-US" smtClean="0"/>
              <a:t>10 January 2016</a:t>
            </a:fld>
            <a:endParaRPr lang="en-US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2000" smtClean="0"/>
                  <a:t>Variasi </a:t>
                </a:r>
                <a:r>
                  <a:rPr lang="en-US" sz="2000" i="1" smtClean="0"/>
                  <a:t>Threshold </a:t>
                </a:r>
                <a:r>
                  <a:rPr lang="en-US" sz="2000" smtClean="0"/>
                  <a:t>warna piksel api</a:t>
                </a:r>
              </a:p>
              <a:p>
                <a:pPr lvl="1"/>
                <a:r>
                  <a:rPr lang="en-US" sz="2000" smtClean="0"/>
                  <a:t>10</a:t>
                </a:r>
                <a:r>
                  <a:rPr lang="en-US" sz="2000" baseline="30000" smtClean="0"/>
                  <a:t>-7</a:t>
                </a:r>
                <a:endParaRPr lang="en-US" sz="2000"/>
              </a:p>
              <a:p>
                <a:pPr lvl="1"/>
                <a:r>
                  <a:rPr lang="en-US" sz="2000" smtClean="0"/>
                  <a:t>10</a:t>
                </a:r>
                <a:r>
                  <a:rPr lang="en-US" sz="2000" baseline="30000" smtClean="0"/>
                  <a:t>-8</a:t>
                </a:r>
                <a:endParaRPr lang="en-US" sz="2000"/>
              </a:p>
              <a:p>
                <a:pPr lvl="1"/>
                <a:r>
                  <a:rPr lang="en-US" sz="2000" smtClean="0"/>
                  <a:t>5 </a:t>
                </a:r>
                <a:r>
                  <a:rPr lang="en-US" sz="2000"/>
                  <a:t>x </a:t>
                </a:r>
                <a:r>
                  <a:rPr lang="en-US" sz="2000" smtClean="0"/>
                  <a:t>10</a:t>
                </a:r>
                <a:r>
                  <a:rPr lang="en-US" sz="2000" baseline="30000" smtClean="0"/>
                  <a:t>-9</a:t>
                </a:r>
                <a:endParaRPr lang="en-US" sz="2000"/>
              </a:p>
              <a:p>
                <a:pPr lvl="1"/>
                <a:r>
                  <a:rPr lang="en-US" sz="2000" smtClean="0"/>
                  <a:t>10</a:t>
                </a:r>
                <a:r>
                  <a:rPr lang="en-US" sz="2000" baseline="30000" smtClean="0"/>
                  <a:t>-9</a:t>
                </a:r>
              </a:p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endParaRPr lang="en-US" sz="2000" b="0" smtClean="0"/>
              </a:p>
              <a:p>
                <a:r>
                  <a:rPr lang="en-US" sz="2000" smtClean="0"/>
                  <a:t>Kernel = RBF</a:t>
                </a:r>
                <a:endParaRPr lang="en-US" sz="200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846" t="-9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1009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SKENARIO 1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 smtClean="0"/>
              <a:t>Tugas Akhir - KI1502</a:t>
            </a:r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D4E484C-70E2-4579-9299-0AF832EC0B54}" type="slidenum">
              <a:rPr lang="en-US" altLang="en-US" smtClean="0"/>
              <a:pPr/>
              <a:t>57</a:t>
            </a:fld>
            <a:endParaRPr lang="en-US" alt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2"/>
          </p:nvPr>
        </p:nvSpPr>
        <p:spPr/>
        <p:txBody>
          <a:bodyPr/>
          <a:lstStyle/>
          <a:p>
            <a:fld id="{7A4FAB72-7013-44AA-A3F8-4638301DCFA9}" type="datetime3">
              <a:rPr lang="en-US" altLang="en-US" smtClean="0"/>
              <a:t>10 January 2016</a:t>
            </a:fld>
            <a:endParaRPr lang="en-US" altLang="en-US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62947800"/>
              </p:ext>
            </p:extLst>
          </p:nvPr>
        </p:nvGraphicFramePr>
        <p:xfrm>
          <a:off x="685800" y="1600200"/>
          <a:ext cx="7924800" cy="4419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177831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SKENARIO 1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 smtClean="0"/>
              <a:t>Tugas Akhir - KI1502</a:t>
            </a:r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D4E484C-70E2-4579-9299-0AF832EC0B54}" type="slidenum">
              <a:rPr lang="en-US" altLang="en-US" smtClean="0"/>
              <a:pPr/>
              <a:t>58</a:t>
            </a:fld>
            <a:endParaRPr lang="en-US" alt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2"/>
          </p:nvPr>
        </p:nvSpPr>
        <p:spPr/>
        <p:txBody>
          <a:bodyPr/>
          <a:lstStyle/>
          <a:p>
            <a:fld id="{7A4FAB72-7013-44AA-A3F8-4638301DCFA9}" type="datetime3">
              <a:rPr lang="en-US" altLang="en-US" smtClean="0"/>
              <a:t>10 January 2016</a:t>
            </a:fld>
            <a:endParaRPr lang="en-US" altLang="en-US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54046664"/>
              </p:ext>
            </p:extLst>
          </p:nvPr>
        </p:nvGraphicFramePr>
        <p:xfrm>
          <a:off x="685800" y="1600200"/>
          <a:ext cx="7924800" cy="4419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952127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SKENARIO 1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 smtClean="0"/>
              <a:t>Tugas Akhir - KI1502</a:t>
            </a:r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D4E484C-70E2-4579-9299-0AF832EC0B54}" type="slidenum">
              <a:rPr lang="en-US" altLang="en-US" smtClean="0"/>
              <a:pPr/>
              <a:t>59</a:t>
            </a:fld>
            <a:endParaRPr lang="en-US" alt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2"/>
          </p:nvPr>
        </p:nvSpPr>
        <p:spPr/>
        <p:txBody>
          <a:bodyPr/>
          <a:lstStyle/>
          <a:p>
            <a:fld id="{7A4FAB72-7013-44AA-A3F8-4638301DCFA9}" type="datetime3">
              <a:rPr lang="en-US" altLang="en-US" smtClean="0"/>
              <a:t>10 January 2016</a:t>
            </a:fld>
            <a:endParaRPr lang="en-US" altLang="en-US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82057109"/>
              </p:ext>
            </p:extLst>
          </p:nvPr>
        </p:nvGraphicFramePr>
        <p:xfrm>
          <a:off x="685800" y="1600200"/>
          <a:ext cx="7924800" cy="4419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968816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BATASAN MASALAH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algn="just"/>
            <a:r>
              <a:rPr lang="en-US" sz="2000"/>
              <a:t>Warna api yang didefinisikan adalah </a:t>
            </a:r>
            <a:r>
              <a:rPr lang="en-US" sz="2000" i="1"/>
              <a:t>range </a:t>
            </a:r>
            <a:r>
              <a:rPr lang="en-US" sz="2000"/>
              <a:t>warna kuning hingga </a:t>
            </a:r>
            <a:r>
              <a:rPr lang="en-US" sz="2000" smtClean="0"/>
              <a:t>merah</a:t>
            </a:r>
          </a:p>
          <a:p>
            <a:pPr lvl="0" algn="just"/>
            <a:endParaRPr lang="en-US" sz="2000"/>
          </a:p>
          <a:p>
            <a:pPr lvl="0" algn="just"/>
            <a:r>
              <a:rPr lang="en-US" sz="2000"/>
              <a:t>Pergerakan dari kamera tidak terlalu besar</a:t>
            </a:r>
          </a:p>
          <a:p>
            <a:pPr marL="0" lvl="0" indent="0" algn="just">
              <a:buNone/>
            </a:pPr>
            <a:endParaRPr lang="en-US" sz="2000"/>
          </a:p>
          <a:p>
            <a:pPr lvl="0" algn="just"/>
            <a:r>
              <a:rPr lang="en-US" sz="2000"/>
              <a:t>Pantulan objek api termasuk kedalam objek </a:t>
            </a:r>
            <a:r>
              <a:rPr lang="en-US" sz="2000" smtClean="0"/>
              <a:t>api</a:t>
            </a:r>
            <a:endParaRPr lang="en-US" sz="200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/>
              <a:t>Tugas Akhir - KI1502</a:t>
            </a:r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D4E484C-70E2-4579-9299-0AF832EC0B54}" type="slidenum">
              <a:rPr lang="en-US" altLang="en-US" smtClean="0"/>
              <a:pPr/>
              <a:t>6</a:t>
            </a:fld>
            <a:endParaRPr lang="en-US" alt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2"/>
          </p:nvPr>
        </p:nvSpPr>
        <p:spPr/>
        <p:txBody>
          <a:bodyPr/>
          <a:lstStyle/>
          <a:p>
            <a:fld id="{C9AE96EB-485D-4442-834F-F666B27284FA}" type="datetime3">
              <a:rPr lang="en-US" altLang="en-US" smtClean="0"/>
              <a:t>10 January 2016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1705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SKENARIO 1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 smtClean="0"/>
              <a:t>Tugas Akhir - KI1502</a:t>
            </a:r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D4E484C-70E2-4579-9299-0AF832EC0B54}" type="slidenum">
              <a:rPr lang="en-US" altLang="en-US" smtClean="0"/>
              <a:pPr/>
              <a:t>60</a:t>
            </a:fld>
            <a:endParaRPr lang="en-US" alt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2"/>
          </p:nvPr>
        </p:nvSpPr>
        <p:spPr/>
        <p:txBody>
          <a:bodyPr/>
          <a:lstStyle/>
          <a:p>
            <a:fld id="{7A4FAB72-7013-44AA-A3F8-4638301DCFA9}" type="datetime3">
              <a:rPr lang="en-US" altLang="en-US" smtClean="0"/>
              <a:t>10 January 2016</a:t>
            </a:fld>
            <a:endParaRPr lang="en-US" altLang="en-US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05527458"/>
              </p:ext>
            </p:extLst>
          </p:nvPr>
        </p:nvGraphicFramePr>
        <p:xfrm>
          <a:off x="685800" y="1600200"/>
          <a:ext cx="7924800" cy="4419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709676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SKENARIO 1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 smtClean="0"/>
              <a:t>Tugas Akhir - KI1502</a:t>
            </a:r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D4E484C-70E2-4579-9299-0AF832EC0B54}" type="slidenum">
              <a:rPr lang="en-US" altLang="en-US" smtClean="0"/>
              <a:pPr/>
              <a:t>61</a:t>
            </a:fld>
            <a:endParaRPr lang="en-US" alt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2"/>
          </p:nvPr>
        </p:nvSpPr>
        <p:spPr/>
        <p:txBody>
          <a:bodyPr/>
          <a:lstStyle/>
          <a:p>
            <a:fld id="{7A4FAB72-7013-44AA-A3F8-4638301DCFA9}" type="datetime3">
              <a:rPr lang="en-US" altLang="en-US" smtClean="0"/>
              <a:t>10 January 2016</a:t>
            </a:fld>
            <a:endParaRPr lang="en-US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1" indent="-342900">
              <a:buClr>
                <a:schemeClr val="hlink"/>
              </a:buClr>
              <a:buSzPct val="110000"/>
              <a:buFont typeface="Wingdings" panose="05000000000000000000" pitchFamily="2" charset="2"/>
              <a:buChar char="§"/>
            </a:pPr>
            <a:r>
              <a:rPr lang="en-US" sz="2000" smtClean="0"/>
              <a:t>Akurasi terbaik yang didapatkan ketika </a:t>
            </a:r>
            <a:r>
              <a:rPr lang="en-US" sz="2000" i="1" smtClean="0"/>
              <a:t>threshold = </a:t>
            </a:r>
            <a:r>
              <a:rPr lang="en-US" sz="2000"/>
              <a:t>5 x </a:t>
            </a:r>
            <a:r>
              <a:rPr lang="en-US" sz="2000" smtClean="0"/>
              <a:t>10</a:t>
            </a:r>
            <a:r>
              <a:rPr lang="en-US" sz="2000" baseline="30000" smtClean="0"/>
              <a:t>-9</a:t>
            </a:r>
            <a:endParaRPr lang="en-US" sz="200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5042656"/>
              </p:ext>
            </p:extLst>
          </p:nvPr>
        </p:nvGraphicFramePr>
        <p:xfrm>
          <a:off x="1079500" y="2882900"/>
          <a:ext cx="7315200" cy="1955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8800"/>
                <a:gridCol w="1828800"/>
                <a:gridCol w="1828800"/>
                <a:gridCol w="18288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i="1" smtClean="0">
                          <a:solidFill>
                            <a:srgbClr val="000000"/>
                          </a:solidFill>
                        </a:rPr>
                        <a:t>Threshold</a:t>
                      </a:r>
                      <a:endParaRPr lang="en-US" b="0" i="1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smtClean="0">
                          <a:solidFill>
                            <a:srgbClr val="000000"/>
                          </a:solidFill>
                        </a:rPr>
                        <a:t>True Positif (%)</a:t>
                      </a:r>
                      <a:endParaRPr lang="en-US" b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smtClean="0">
                          <a:solidFill>
                            <a:srgbClr val="000000"/>
                          </a:solidFill>
                        </a:rPr>
                        <a:t>False Positif (%)</a:t>
                      </a:r>
                      <a:endParaRPr lang="en-US" b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smtClean="0">
                          <a:solidFill>
                            <a:srgbClr val="000000"/>
                          </a:solidFill>
                        </a:rPr>
                        <a:t>Missing Rate (%)</a:t>
                      </a:r>
                      <a:endParaRPr lang="en-US" b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rgbClr val="000000"/>
                          </a:solidFill>
                        </a:rPr>
                        <a:t>10</a:t>
                      </a:r>
                      <a:r>
                        <a:rPr lang="en-US" sz="2000" baseline="30000" smtClean="0">
                          <a:solidFill>
                            <a:srgbClr val="000000"/>
                          </a:solidFill>
                        </a:rPr>
                        <a:t>-7</a:t>
                      </a:r>
                      <a:endParaRPr lang="en-US" sz="2000" b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200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75.15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200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0.24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200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24.61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rgbClr val="000000"/>
                          </a:solidFill>
                        </a:rPr>
                        <a:t>10</a:t>
                      </a:r>
                      <a:r>
                        <a:rPr lang="en-US" sz="2000" baseline="30000" smtClean="0">
                          <a:solidFill>
                            <a:srgbClr val="000000"/>
                          </a:solidFill>
                        </a:rPr>
                        <a:t>-8</a:t>
                      </a:r>
                      <a:endParaRPr lang="en-US" sz="2000" b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200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93.96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200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0.33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200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5.71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lvl="1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smtClean="0">
                          <a:solidFill>
                            <a:srgbClr val="000000"/>
                          </a:solidFill>
                        </a:rPr>
                        <a:t>5 x 10</a:t>
                      </a:r>
                      <a:r>
                        <a:rPr lang="en-US" sz="2000" baseline="30000" smtClean="0">
                          <a:solidFill>
                            <a:srgbClr val="000000"/>
                          </a:solidFill>
                        </a:rPr>
                        <a:t>-9</a:t>
                      </a:r>
                      <a:endParaRPr lang="en-US" sz="2000" smtClean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200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95.87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200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0.49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200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3.64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lvl="1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smtClean="0">
                          <a:solidFill>
                            <a:srgbClr val="000000"/>
                          </a:solidFill>
                        </a:rPr>
                        <a:t>10</a:t>
                      </a:r>
                      <a:r>
                        <a:rPr lang="en-US" sz="2000" baseline="30000" smtClean="0">
                          <a:solidFill>
                            <a:srgbClr val="000000"/>
                          </a:solidFill>
                        </a:rPr>
                        <a:t>-9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200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95.56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200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2.86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200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1.58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56298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SKENARIO 2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/>
              <a:t>Tugas Akhir - KI1502</a:t>
            </a:r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D4E484C-70E2-4579-9299-0AF832EC0B54}" type="slidenum">
              <a:rPr lang="en-US" altLang="en-US" smtClean="0"/>
              <a:pPr/>
              <a:t>62</a:t>
            </a:fld>
            <a:endParaRPr lang="en-US" alt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2"/>
          </p:nvPr>
        </p:nvSpPr>
        <p:spPr/>
        <p:txBody>
          <a:bodyPr/>
          <a:lstStyle/>
          <a:p>
            <a:fld id="{7A4FAB72-7013-44AA-A3F8-4638301DCFA9}" type="datetime3">
              <a:rPr lang="en-US" altLang="en-US" smtClean="0"/>
              <a:t>10 January 2016</a:t>
            </a:fld>
            <a:endParaRPr lang="en-US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2000" smtClean="0"/>
                  <a:t>Variasi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2000" i="1" smtClean="0"/>
                  <a:t> </a:t>
                </a:r>
                <a:r>
                  <a:rPr lang="en-US" sz="2000" smtClean="0"/>
                  <a:t>pada klasifikasi</a:t>
                </a:r>
              </a:p>
              <a:p>
                <a:pPr lvl="1"/>
                <a:r>
                  <a:rPr lang="en-US" sz="2000" smtClean="0"/>
                  <a:t>1</a:t>
                </a:r>
              </a:p>
              <a:p>
                <a:pPr lvl="1"/>
                <a:r>
                  <a:rPr lang="en-US" sz="2000" smtClean="0"/>
                  <a:t>3.5</a:t>
                </a:r>
              </a:p>
              <a:p>
                <a:pPr lvl="1"/>
                <a:r>
                  <a:rPr lang="en-US" sz="2000" smtClean="0"/>
                  <a:t>5</a:t>
                </a:r>
              </a:p>
              <a:p>
                <a:pPr lvl="1"/>
                <a:r>
                  <a:rPr lang="en-US" sz="2000" smtClean="0"/>
                  <a:t>7</a:t>
                </a:r>
                <a:endParaRPr lang="en-US" sz="2000" baseline="30000"/>
              </a:p>
              <a:p>
                <a:pPr marL="342900" lvl="1" indent="-342900">
                  <a:buClr>
                    <a:schemeClr val="hlink"/>
                  </a:buClr>
                  <a:buSzPct val="110000"/>
                  <a:buFont typeface="Wingdings" panose="05000000000000000000" pitchFamily="2" charset="2"/>
                  <a:buChar char="§"/>
                </a:pPr>
                <a:r>
                  <a:rPr lang="en-US" sz="2000" i="1" smtClean="0"/>
                  <a:t>Threshold </a:t>
                </a:r>
                <a:r>
                  <a:rPr lang="en-US" sz="2000" smtClean="0"/>
                  <a:t>=  </a:t>
                </a:r>
                <a:r>
                  <a:rPr lang="en-US" sz="2000"/>
                  <a:t>5 x </a:t>
                </a:r>
                <a:r>
                  <a:rPr lang="en-US" sz="2000" smtClean="0"/>
                  <a:t>10</a:t>
                </a:r>
                <a:r>
                  <a:rPr lang="en-US" sz="2000" baseline="30000" smtClean="0"/>
                  <a:t>-9</a:t>
                </a:r>
                <a:endParaRPr lang="en-US" sz="2000" b="0" i="1" smtClean="0"/>
              </a:p>
              <a:p>
                <a:r>
                  <a:rPr lang="en-US" sz="2000" smtClean="0"/>
                  <a:t>Kernel = RBF</a:t>
                </a:r>
                <a:endParaRPr lang="en-US" sz="200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846" t="-9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91028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SKENARIO </a:t>
            </a:r>
            <a:r>
              <a:rPr lang="en-US" smtClean="0"/>
              <a:t>2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 smtClean="0"/>
              <a:t>Tugas Akhir - KI1502</a:t>
            </a:r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D4E484C-70E2-4579-9299-0AF832EC0B54}" type="slidenum">
              <a:rPr lang="en-US" altLang="en-US" smtClean="0"/>
              <a:pPr/>
              <a:t>63</a:t>
            </a:fld>
            <a:endParaRPr lang="en-US" alt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2"/>
          </p:nvPr>
        </p:nvSpPr>
        <p:spPr/>
        <p:txBody>
          <a:bodyPr/>
          <a:lstStyle/>
          <a:p>
            <a:fld id="{7A4FAB72-7013-44AA-A3F8-4638301DCFA9}" type="datetime3">
              <a:rPr lang="en-US" altLang="en-US" smtClean="0"/>
              <a:t>10 January 2016</a:t>
            </a:fld>
            <a:endParaRPr lang="en-US" altLang="en-US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41341077"/>
              </p:ext>
            </p:extLst>
          </p:nvPr>
        </p:nvGraphicFramePr>
        <p:xfrm>
          <a:off x="685800" y="1600200"/>
          <a:ext cx="7924800" cy="4419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664936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SKENARIO </a:t>
            </a:r>
            <a:r>
              <a:rPr lang="en-US" smtClean="0"/>
              <a:t>2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 smtClean="0"/>
              <a:t>Tugas Akhir - KI1502</a:t>
            </a:r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D4E484C-70E2-4579-9299-0AF832EC0B54}" type="slidenum">
              <a:rPr lang="en-US" altLang="en-US" smtClean="0"/>
              <a:pPr/>
              <a:t>64</a:t>
            </a:fld>
            <a:endParaRPr lang="en-US" alt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2"/>
          </p:nvPr>
        </p:nvSpPr>
        <p:spPr/>
        <p:txBody>
          <a:bodyPr/>
          <a:lstStyle/>
          <a:p>
            <a:fld id="{7A4FAB72-7013-44AA-A3F8-4638301DCFA9}" type="datetime3">
              <a:rPr lang="en-US" altLang="en-US" smtClean="0"/>
              <a:t>10 January 2016</a:t>
            </a:fld>
            <a:endParaRPr lang="en-US" altLang="en-US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4775203"/>
              </p:ext>
            </p:extLst>
          </p:nvPr>
        </p:nvGraphicFramePr>
        <p:xfrm>
          <a:off x="685800" y="1600200"/>
          <a:ext cx="7924800" cy="4419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490824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SKENARIO </a:t>
            </a:r>
            <a:r>
              <a:rPr lang="en-US" smtClean="0"/>
              <a:t>2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 smtClean="0"/>
              <a:t>Tugas Akhir - KI1502</a:t>
            </a:r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D4E484C-70E2-4579-9299-0AF832EC0B54}" type="slidenum">
              <a:rPr lang="en-US" altLang="en-US" smtClean="0"/>
              <a:pPr/>
              <a:t>65</a:t>
            </a:fld>
            <a:endParaRPr lang="en-US" alt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2"/>
          </p:nvPr>
        </p:nvSpPr>
        <p:spPr/>
        <p:txBody>
          <a:bodyPr/>
          <a:lstStyle/>
          <a:p>
            <a:fld id="{7A4FAB72-7013-44AA-A3F8-4638301DCFA9}" type="datetime3">
              <a:rPr lang="en-US" altLang="en-US" smtClean="0"/>
              <a:t>10 January 2016</a:t>
            </a:fld>
            <a:endParaRPr lang="en-US" altLang="en-US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95370539"/>
              </p:ext>
            </p:extLst>
          </p:nvPr>
        </p:nvGraphicFramePr>
        <p:xfrm>
          <a:off x="685800" y="1600200"/>
          <a:ext cx="7924800" cy="4419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066877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SKENARIO </a:t>
            </a:r>
            <a:r>
              <a:rPr lang="en-US" smtClean="0"/>
              <a:t>2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 smtClean="0"/>
              <a:t>Tugas Akhir - KI1502</a:t>
            </a:r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D4E484C-70E2-4579-9299-0AF832EC0B54}" type="slidenum">
              <a:rPr lang="en-US" altLang="en-US" smtClean="0"/>
              <a:pPr/>
              <a:t>66</a:t>
            </a:fld>
            <a:endParaRPr lang="en-US" alt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2"/>
          </p:nvPr>
        </p:nvSpPr>
        <p:spPr/>
        <p:txBody>
          <a:bodyPr/>
          <a:lstStyle/>
          <a:p>
            <a:fld id="{7A4FAB72-7013-44AA-A3F8-4638301DCFA9}" type="datetime3">
              <a:rPr lang="en-US" altLang="en-US" smtClean="0"/>
              <a:t>10 January 2016</a:t>
            </a:fld>
            <a:endParaRPr lang="en-US" altLang="en-US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83322629"/>
              </p:ext>
            </p:extLst>
          </p:nvPr>
        </p:nvGraphicFramePr>
        <p:xfrm>
          <a:off x="685800" y="1600200"/>
          <a:ext cx="7924800" cy="4419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239220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SKENARIO </a:t>
            </a:r>
            <a:r>
              <a:rPr lang="en-US" smtClean="0"/>
              <a:t>2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 smtClean="0"/>
              <a:t>Tugas Akhir - KI1502</a:t>
            </a:r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D4E484C-70E2-4579-9299-0AF832EC0B54}" type="slidenum">
              <a:rPr lang="en-US" altLang="en-US" smtClean="0"/>
              <a:pPr/>
              <a:t>67</a:t>
            </a:fld>
            <a:endParaRPr lang="en-US" alt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2"/>
          </p:nvPr>
        </p:nvSpPr>
        <p:spPr/>
        <p:txBody>
          <a:bodyPr/>
          <a:lstStyle/>
          <a:p>
            <a:fld id="{7A4FAB72-7013-44AA-A3F8-4638301DCFA9}" type="datetime3">
              <a:rPr lang="en-US" altLang="en-US" smtClean="0"/>
              <a:t>10 January 2016</a:t>
            </a:fld>
            <a:endParaRPr lang="en-US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342900" lvl="1" indent="-342900">
                  <a:buClr>
                    <a:schemeClr val="hlink"/>
                  </a:buClr>
                  <a:buSzPct val="110000"/>
                  <a:buFont typeface="Wingdings" panose="05000000000000000000" pitchFamily="2" charset="2"/>
                  <a:buChar char="§"/>
                </a:pPr>
                <a:r>
                  <a:rPr lang="en-US" sz="2000" smtClean="0"/>
                  <a:t>Akurasi terbaik yang didapatkan ketika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2000" smtClean="0"/>
                  <a:t> = 7</a:t>
                </a:r>
                <a:endParaRPr lang="en-US" sz="200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846" t="-9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86553768"/>
                  </p:ext>
                </p:extLst>
              </p:nvPr>
            </p:nvGraphicFramePr>
            <p:xfrm>
              <a:off x="1079500" y="2882900"/>
              <a:ext cx="7315200" cy="19558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828800"/>
                    <a:gridCol w="1828800"/>
                    <a:gridCol w="1828800"/>
                    <a:gridCol w="1828800"/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sz="18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oMath>
                          </a14:m>
                          <a:r>
                            <a:rPr lang="en-US" sz="1800" smtClean="0">
                              <a:solidFill>
                                <a:srgbClr val="000000"/>
                              </a:solidFill>
                            </a:rPr>
                            <a:t> </a:t>
                          </a:r>
                          <a:endParaRPr lang="en-US" b="0" i="1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smtClean="0">
                              <a:solidFill>
                                <a:srgbClr val="000000"/>
                              </a:solidFill>
                            </a:rPr>
                            <a:t>True Positif (%)</a:t>
                          </a:r>
                          <a:endParaRPr lang="en-US" b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smtClean="0">
                              <a:solidFill>
                                <a:srgbClr val="000000"/>
                              </a:solidFill>
                            </a:rPr>
                            <a:t>False Positif (%)</a:t>
                          </a:r>
                          <a:endParaRPr lang="en-US" b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smtClean="0">
                              <a:solidFill>
                                <a:srgbClr val="000000"/>
                              </a:solidFill>
                            </a:rPr>
                            <a:t>Missing Rate (%)</a:t>
                          </a:r>
                          <a:endParaRPr lang="en-US" b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smtClean="0">
                              <a:solidFill>
                                <a:srgbClr val="000000"/>
                              </a:solidFill>
                            </a:rPr>
                            <a:t>1</a:t>
                          </a:r>
                          <a:endParaRPr lang="en-US" sz="2000" b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id-ID" sz="200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95.13</a:t>
                          </a:r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+mj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id-ID" sz="200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0.45</a:t>
                          </a:r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+mj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id-ID" sz="200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4.42</a:t>
                          </a:r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+mj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smtClean="0">
                              <a:solidFill>
                                <a:srgbClr val="000000"/>
                              </a:solidFill>
                            </a:rPr>
                            <a:t>3.5</a:t>
                          </a:r>
                          <a:endParaRPr lang="en-US" sz="2000" b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id-ID" sz="200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95.79</a:t>
                          </a:r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+mj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id-ID" sz="200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0.48</a:t>
                          </a:r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+mj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id-ID" sz="200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3.74</a:t>
                          </a:r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+mj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1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smtClean="0">
                              <a:solidFill>
                                <a:srgbClr val="000000"/>
                              </a:solidFill>
                            </a:rPr>
                            <a:t>5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id-ID" sz="200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95.87</a:t>
                          </a:r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+mj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id-ID" sz="200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0.49</a:t>
                          </a:r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+mj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id-ID" sz="200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3.64</a:t>
                          </a:r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+mj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1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smtClean="0">
                              <a:solidFill>
                                <a:srgbClr val="000000"/>
                              </a:solidFill>
                            </a:rPr>
                            <a:t>7</a:t>
                          </a:r>
                          <a:endParaRPr lang="en-US" sz="2000" baseline="30000" smtClean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id-ID" sz="200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95.96</a:t>
                          </a:r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+mj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id-ID" sz="200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0.48</a:t>
                          </a:r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+mj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id-ID" sz="200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3.56</a:t>
                          </a:r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+mj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86553768"/>
                  </p:ext>
                </p:extLst>
              </p:nvPr>
            </p:nvGraphicFramePr>
            <p:xfrm>
              <a:off x="1079500" y="2882900"/>
              <a:ext cx="7315200" cy="19558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828800"/>
                    <a:gridCol w="1828800"/>
                    <a:gridCol w="1828800"/>
                    <a:gridCol w="1828800"/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333" t="-9836" r="-301000" b="-4672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smtClean="0">
                              <a:solidFill>
                                <a:srgbClr val="000000"/>
                              </a:solidFill>
                            </a:rPr>
                            <a:t>True Positif (%)</a:t>
                          </a:r>
                          <a:endParaRPr lang="en-US" b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smtClean="0">
                              <a:solidFill>
                                <a:srgbClr val="000000"/>
                              </a:solidFill>
                            </a:rPr>
                            <a:t>False Positif (%)</a:t>
                          </a:r>
                          <a:endParaRPr lang="en-US" b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smtClean="0">
                              <a:solidFill>
                                <a:srgbClr val="000000"/>
                              </a:solidFill>
                            </a:rPr>
                            <a:t>Missing Rate (%)</a:t>
                          </a:r>
                          <a:endParaRPr lang="en-US" b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smtClean="0">
                              <a:solidFill>
                                <a:srgbClr val="000000"/>
                              </a:solidFill>
                            </a:rPr>
                            <a:t>1</a:t>
                          </a:r>
                          <a:endParaRPr lang="en-US" sz="2000" b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id-ID" sz="200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95.13</a:t>
                          </a:r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+mj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id-ID" sz="200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0.45</a:t>
                          </a:r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+mj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id-ID" sz="200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4.42</a:t>
                          </a:r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+mj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smtClean="0">
                              <a:solidFill>
                                <a:srgbClr val="000000"/>
                              </a:solidFill>
                            </a:rPr>
                            <a:t>3.5</a:t>
                          </a:r>
                          <a:endParaRPr lang="en-US" sz="2000" b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id-ID" sz="200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95.79</a:t>
                          </a:r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+mj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id-ID" sz="200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0.48</a:t>
                          </a:r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+mj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id-ID" sz="200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3.74</a:t>
                          </a:r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+mj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396240">
                    <a:tc>
                      <a:txBody>
                        <a:bodyPr/>
                        <a:lstStyle/>
                        <a:p>
                          <a:pPr marL="0" marR="0" lvl="1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smtClean="0">
                              <a:solidFill>
                                <a:srgbClr val="000000"/>
                              </a:solidFill>
                            </a:rPr>
                            <a:t>5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id-ID" sz="200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95.87</a:t>
                          </a:r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+mj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id-ID" sz="200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0.49</a:t>
                          </a:r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+mj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id-ID" sz="200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3.64</a:t>
                          </a:r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+mj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396240">
                    <a:tc>
                      <a:txBody>
                        <a:bodyPr/>
                        <a:lstStyle/>
                        <a:p>
                          <a:pPr marL="0" marR="0" lvl="1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smtClean="0">
                              <a:solidFill>
                                <a:srgbClr val="000000"/>
                              </a:solidFill>
                            </a:rPr>
                            <a:t>7</a:t>
                          </a:r>
                          <a:endParaRPr lang="en-US" sz="2000" baseline="30000" smtClean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id-ID" sz="200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95.96</a:t>
                          </a:r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+mj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id-ID" sz="200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0.48</a:t>
                          </a:r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+mj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id-ID" sz="200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3.56</a:t>
                          </a:r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+mj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025539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SKENARIO 2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/>
              <a:t>Tugas Akhir - KI1502</a:t>
            </a:r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D4E484C-70E2-4579-9299-0AF832EC0B54}" type="slidenum">
              <a:rPr lang="en-US" altLang="en-US" smtClean="0"/>
              <a:pPr/>
              <a:t>68</a:t>
            </a:fld>
            <a:endParaRPr lang="en-US" alt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2"/>
          </p:nvPr>
        </p:nvSpPr>
        <p:spPr/>
        <p:txBody>
          <a:bodyPr/>
          <a:lstStyle/>
          <a:p>
            <a:fld id="{7A4FAB72-7013-44AA-A3F8-4638301DCFA9}" type="datetime3">
              <a:rPr lang="en-US" altLang="en-US" smtClean="0"/>
              <a:t>10 January 2016</a:t>
            </a:fld>
            <a:endParaRPr lang="en-US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2000" smtClean="0"/>
                  <a:t>Variasi Kernel pada klasifikasi</a:t>
                </a:r>
              </a:p>
              <a:p>
                <a:pPr lvl="1"/>
                <a:r>
                  <a:rPr lang="en-US" sz="2000" i="1" smtClean="0"/>
                  <a:t>Polynomial 2</a:t>
                </a:r>
              </a:p>
              <a:p>
                <a:pPr lvl="1"/>
                <a:r>
                  <a:rPr lang="en-US" sz="2000" i="1" smtClean="0"/>
                  <a:t>Polynomial 3</a:t>
                </a:r>
              </a:p>
              <a:p>
                <a:pPr lvl="1"/>
                <a:r>
                  <a:rPr lang="en-US" sz="2000" smtClean="0"/>
                  <a:t>RBF</a:t>
                </a:r>
                <a:endParaRPr lang="en-US" sz="2000" baseline="30000"/>
              </a:p>
              <a:p>
                <a:pPr marL="342900" lvl="1" indent="-342900">
                  <a:buClr>
                    <a:schemeClr val="hlink"/>
                  </a:buClr>
                  <a:buSzPct val="110000"/>
                  <a:buFont typeface="Wingdings" panose="05000000000000000000" pitchFamily="2" charset="2"/>
                  <a:buChar char="§"/>
                </a:pPr>
                <a:r>
                  <a:rPr lang="en-US" sz="2000" i="1" smtClean="0"/>
                  <a:t>Threshold </a:t>
                </a:r>
                <a:r>
                  <a:rPr lang="en-US" sz="2000" smtClean="0"/>
                  <a:t>=  </a:t>
                </a:r>
                <a:r>
                  <a:rPr lang="en-US" sz="2000"/>
                  <a:t>5 x </a:t>
                </a:r>
                <a:r>
                  <a:rPr lang="en-US" sz="2000" smtClean="0"/>
                  <a:t>10</a:t>
                </a:r>
                <a:r>
                  <a:rPr lang="en-US" sz="2000" baseline="30000" smtClean="0"/>
                  <a:t>-9</a:t>
                </a:r>
                <a:endParaRPr lang="en-US" sz="2000" b="0" i="1" smtClean="0"/>
              </a:p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2000" smtClean="0"/>
                  <a:t> = 5</a:t>
                </a:r>
                <a:endParaRPr lang="en-US" sz="200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846" t="-9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06956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SKENARIO 3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 smtClean="0"/>
              <a:t>Tugas Akhir - KI1502</a:t>
            </a:r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D4E484C-70E2-4579-9299-0AF832EC0B54}" type="slidenum">
              <a:rPr lang="en-US" altLang="en-US" smtClean="0"/>
              <a:pPr/>
              <a:t>69</a:t>
            </a:fld>
            <a:endParaRPr lang="en-US" alt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2"/>
          </p:nvPr>
        </p:nvSpPr>
        <p:spPr/>
        <p:txBody>
          <a:bodyPr/>
          <a:lstStyle/>
          <a:p>
            <a:fld id="{7A4FAB72-7013-44AA-A3F8-4638301DCFA9}" type="datetime3">
              <a:rPr lang="en-US" altLang="en-US" smtClean="0"/>
              <a:t>10 January 2016</a:t>
            </a:fld>
            <a:endParaRPr lang="en-US" altLang="en-US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62020120"/>
              </p:ext>
            </p:extLst>
          </p:nvPr>
        </p:nvGraphicFramePr>
        <p:xfrm>
          <a:off x="685800" y="1600200"/>
          <a:ext cx="7924800" cy="4419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994044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TUJUAN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z="2000" smtClean="0"/>
              <a:t>Merancang dan membangun perangkat lunak deteksi api menggunakan data video secara </a:t>
            </a:r>
            <a:r>
              <a:rPr lang="en-US" sz="2000" i="1" smtClean="0"/>
              <a:t>real time</a:t>
            </a:r>
            <a:endParaRPr lang="en-US" sz="200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/>
              <a:t>Tugas Akhir - KI1502</a:t>
            </a:r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D4E484C-70E2-4579-9299-0AF832EC0B54}" type="slidenum">
              <a:rPr lang="en-US" altLang="en-US" smtClean="0"/>
              <a:pPr/>
              <a:t>7</a:t>
            </a:fld>
            <a:endParaRPr lang="en-US" alt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2"/>
          </p:nvPr>
        </p:nvSpPr>
        <p:spPr/>
        <p:txBody>
          <a:bodyPr/>
          <a:lstStyle/>
          <a:p>
            <a:fld id="{D1E13776-9E5E-4F54-90DD-FDDB3056A7F0}" type="datetime3">
              <a:rPr lang="en-US" altLang="en-US" smtClean="0"/>
              <a:t>10 January 2016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116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SKENARIO 3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 smtClean="0"/>
              <a:t>Tugas Akhir - KI1502</a:t>
            </a:r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D4E484C-70E2-4579-9299-0AF832EC0B54}" type="slidenum">
              <a:rPr lang="en-US" altLang="en-US" smtClean="0"/>
              <a:pPr/>
              <a:t>70</a:t>
            </a:fld>
            <a:endParaRPr lang="en-US" alt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2"/>
          </p:nvPr>
        </p:nvSpPr>
        <p:spPr/>
        <p:txBody>
          <a:bodyPr/>
          <a:lstStyle/>
          <a:p>
            <a:fld id="{7A4FAB72-7013-44AA-A3F8-4638301DCFA9}" type="datetime3">
              <a:rPr lang="en-US" altLang="en-US" smtClean="0"/>
              <a:t>10 January 2016</a:t>
            </a:fld>
            <a:endParaRPr lang="en-US" altLang="en-US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33566180"/>
              </p:ext>
            </p:extLst>
          </p:nvPr>
        </p:nvGraphicFramePr>
        <p:xfrm>
          <a:off x="685800" y="1600200"/>
          <a:ext cx="7924800" cy="4419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584328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SKENARIO 3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 smtClean="0"/>
              <a:t>Tugas Akhir - KI1502</a:t>
            </a:r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D4E484C-70E2-4579-9299-0AF832EC0B54}" type="slidenum">
              <a:rPr lang="en-US" altLang="en-US" smtClean="0"/>
              <a:pPr/>
              <a:t>71</a:t>
            </a:fld>
            <a:endParaRPr lang="en-US" alt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2"/>
          </p:nvPr>
        </p:nvSpPr>
        <p:spPr/>
        <p:txBody>
          <a:bodyPr/>
          <a:lstStyle/>
          <a:p>
            <a:fld id="{7A4FAB72-7013-44AA-A3F8-4638301DCFA9}" type="datetime3">
              <a:rPr lang="en-US" altLang="en-US" smtClean="0"/>
              <a:t>10 January 2016</a:t>
            </a:fld>
            <a:endParaRPr lang="en-US" altLang="en-US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54970818"/>
              </p:ext>
            </p:extLst>
          </p:nvPr>
        </p:nvGraphicFramePr>
        <p:xfrm>
          <a:off x="685800" y="1600200"/>
          <a:ext cx="7924800" cy="4419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364524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SKENARIO </a:t>
            </a:r>
            <a:r>
              <a:rPr lang="en-US" smtClean="0"/>
              <a:t>2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 smtClean="0"/>
              <a:t>Tugas Akhir - KI1502</a:t>
            </a:r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D4E484C-70E2-4579-9299-0AF832EC0B54}" type="slidenum">
              <a:rPr lang="en-US" altLang="en-US" smtClean="0"/>
              <a:pPr/>
              <a:t>72</a:t>
            </a:fld>
            <a:endParaRPr lang="en-US" alt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2"/>
          </p:nvPr>
        </p:nvSpPr>
        <p:spPr/>
        <p:txBody>
          <a:bodyPr/>
          <a:lstStyle/>
          <a:p>
            <a:fld id="{7A4FAB72-7013-44AA-A3F8-4638301DCFA9}" type="datetime3">
              <a:rPr lang="en-US" altLang="en-US" smtClean="0"/>
              <a:t>10 January 2016</a:t>
            </a:fld>
            <a:endParaRPr lang="en-US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1" indent="-342900">
              <a:buClr>
                <a:schemeClr val="hlink"/>
              </a:buClr>
              <a:buSzPct val="110000"/>
              <a:buFont typeface="Wingdings" panose="05000000000000000000" pitchFamily="2" charset="2"/>
              <a:buChar char="§"/>
            </a:pPr>
            <a:r>
              <a:rPr lang="en-US" sz="2000" smtClean="0"/>
              <a:t>Akurasi terbaik yang didapatkan ketika Kernel yang digunakan adalah RBF</a:t>
            </a:r>
            <a:endParaRPr lang="en-US" sz="200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7412188"/>
              </p:ext>
            </p:extLst>
          </p:nvPr>
        </p:nvGraphicFramePr>
        <p:xfrm>
          <a:off x="1079500" y="2882900"/>
          <a:ext cx="7315200" cy="1559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8800"/>
                <a:gridCol w="1828800"/>
                <a:gridCol w="1828800"/>
                <a:gridCol w="18288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i="0" smtClean="0">
                          <a:solidFill>
                            <a:srgbClr val="000000"/>
                          </a:solidFill>
                        </a:rPr>
                        <a:t>Kernel</a:t>
                      </a:r>
                      <a:endParaRPr lang="en-US" b="0" i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smtClean="0">
                          <a:solidFill>
                            <a:srgbClr val="000000"/>
                          </a:solidFill>
                        </a:rPr>
                        <a:t>True Positif (%)</a:t>
                      </a:r>
                      <a:endParaRPr lang="en-US" b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smtClean="0">
                          <a:solidFill>
                            <a:srgbClr val="000000"/>
                          </a:solidFill>
                        </a:rPr>
                        <a:t>False Positif (%)</a:t>
                      </a:r>
                      <a:endParaRPr lang="en-US" b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smtClean="0">
                          <a:solidFill>
                            <a:srgbClr val="000000"/>
                          </a:solidFill>
                        </a:rPr>
                        <a:t>Missing Rate (%)</a:t>
                      </a:r>
                      <a:endParaRPr lang="en-US" b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i="1" smtClean="0">
                          <a:solidFill>
                            <a:srgbClr val="000000"/>
                          </a:solidFill>
                        </a:rPr>
                        <a:t>Polynomial</a:t>
                      </a:r>
                      <a:r>
                        <a:rPr lang="en-US" sz="2000" b="0" i="1" baseline="0" smtClean="0">
                          <a:solidFill>
                            <a:srgbClr val="000000"/>
                          </a:solidFill>
                        </a:rPr>
                        <a:t> 2</a:t>
                      </a:r>
                      <a:endParaRPr lang="en-US" sz="2000" b="0" i="1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87.93</a:t>
                      </a: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0.95</a:t>
                      </a: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11.12</a:t>
                      </a: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i="1" smtClean="0">
                          <a:solidFill>
                            <a:srgbClr val="000000"/>
                          </a:solidFill>
                        </a:rPr>
                        <a:t>Polynomial</a:t>
                      </a:r>
                      <a:r>
                        <a:rPr lang="en-US" sz="2000" b="0" i="1" baseline="0" smtClean="0">
                          <a:solidFill>
                            <a:srgbClr val="000000"/>
                          </a:solidFill>
                        </a:rPr>
                        <a:t> 3</a:t>
                      </a:r>
                      <a:endParaRPr lang="en-US" sz="2000" b="0" i="1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200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58.03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200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0.00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200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41.97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lvl="1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smtClean="0">
                          <a:solidFill>
                            <a:srgbClr val="000000"/>
                          </a:solidFill>
                        </a:rPr>
                        <a:t>RBF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200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95.87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200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0.49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200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3.64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01509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SKENARIO </a:t>
            </a:r>
            <a:r>
              <a:rPr lang="en-US" smtClean="0"/>
              <a:t>2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 smtClean="0"/>
              <a:t>Tugas Akhir - KI1502</a:t>
            </a:r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D4E484C-70E2-4579-9299-0AF832EC0B54}" type="slidenum">
              <a:rPr lang="en-US" altLang="en-US" smtClean="0"/>
              <a:pPr/>
              <a:t>73</a:t>
            </a:fld>
            <a:endParaRPr lang="en-US" alt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2"/>
          </p:nvPr>
        </p:nvSpPr>
        <p:spPr/>
        <p:txBody>
          <a:bodyPr/>
          <a:lstStyle/>
          <a:p>
            <a:fld id="{7A4FAB72-7013-44AA-A3F8-4638301DCFA9}" type="datetime3">
              <a:rPr lang="en-US" altLang="en-US" smtClean="0"/>
              <a:t>10 January 2016</a:t>
            </a:fld>
            <a:endParaRPr lang="en-US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1" indent="-342900">
              <a:buClr>
                <a:schemeClr val="hlink"/>
              </a:buClr>
              <a:buSzPct val="110000"/>
              <a:buFont typeface="Wingdings" panose="05000000000000000000" pitchFamily="2" charset="2"/>
              <a:buChar char="§"/>
            </a:pPr>
            <a:r>
              <a:rPr lang="en-US" sz="2000" smtClean="0"/>
              <a:t>Akurasi terbaik yang didapatkan ketika Kernel yang digunakan adalah RBF</a:t>
            </a:r>
            <a:endParaRPr lang="en-US" sz="200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7482533"/>
              </p:ext>
            </p:extLst>
          </p:nvPr>
        </p:nvGraphicFramePr>
        <p:xfrm>
          <a:off x="1079500" y="2882900"/>
          <a:ext cx="7315200" cy="1559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8800"/>
                <a:gridCol w="1828800"/>
                <a:gridCol w="1828800"/>
                <a:gridCol w="18288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i="0" smtClean="0">
                          <a:solidFill>
                            <a:srgbClr val="000000"/>
                          </a:solidFill>
                        </a:rPr>
                        <a:t>Konstanta</a:t>
                      </a:r>
                      <a:endParaRPr lang="en-US" b="0" i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smtClean="0">
                          <a:solidFill>
                            <a:srgbClr val="000000"/>
                          </a:solidFill>
                        </a:rPr>
                        <a:t>True Positif (%)</a:t>
                      </a:r>
                      <a:endParaRPr lang="en-US" b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smtClean="0">
                          <a:solidFill>
                            <a:srgbClr val="000000"/>
                          </a:solidFill>
                        </a:rPr>
                        <a:t>False Positif (%)</a:t>
                      </a:r>
                      <a:endParaRPr lang="en-US" b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smtClean="0">
                          <a:solidFill>
                            <a:srgbClr val="000000"/>
                          </a:solidFill>
                        </a:rPr>
                        <a:t>Missing Rate (%)</a:t>
                      </a:r>
                      <a:endParaRPr lang="en-US" b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smtClean="0">
                          <a:solidFill>
                            <a:srgbClr val="000000"/>
                          </a:solidFill>
                        </a:rPr>
                        <a:t>1%</a:t>
                      </a:r>
                      <a:endParaRPr lang="en-US" sz="2000" b="0" i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87.93</a:t>
                      </a: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0.95</a:t>
                      </a: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11.12</a:t>
                      </a: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smtClean="0">
                          <a:solidFill>
                            <a:srgbClr val="000000"/>
                          </a:solidFill>
                        </a:rPr>
                        <a:t>5%</a:t>
                      </a:r>
                      <a:endParaRPr lang="en-US" sz="2000" b="0" i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200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58.03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200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0.00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200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41.97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lvl="1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smtClean="0">
                          <a:solidFill>
                            <a:srgbClr val="000000"/>
                          </a:solidFill>
                        </a:rPr>
                        <a:t>10%</a:t>
                      </a:r>
                      <a:endParaRPr lang="en-US" sz="2000" smtClean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200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95.87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200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0.49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200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3.64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38844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/>
              <a:t>Tugas Akhir - KI1502</a:t>
            </a:r>
            <a:endParaRPr lang="en-US" alt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F498485-1DF2-402D-BD1C-399049DDD30A}" type="slidenum">
              <a:rPr lang="en-US" altLang="en-US" smtClean="0"/>
              <a:pPr/>
              <a:t>74</a:t>
            </a:fld>
            <a:endParaRPr lang="en-US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2"/>
          </p:nvPr>
        </p:nvSpPr>
        <p:spPr/>
        <p:txBody>
          <a:bodyPr/>
          <a:lstStyle/>
          <a:p>
            <a:fld id="{944029A5-E4A9-4A8F-AE16-B8C3643B852B}" type="datetime3">
              <a:rPr lang="en-US" altLang="en-US" smtClean="0"/>
              <a:t>10 January 2016</a:t>
            </a:fld>
            <a:endParaRPr lang="en-US" altLang="en-US"/>
          </a:p>
        </p:txBody>
      </p:sp>
      <p:sp>
        <p:nvSpPr>
          <p:cNvPr id="11" name="Rectangle 10"/>
          <p:cNvSpPr/>
          <p:nvPr/>
        </p:nvSpPr>
        <p:spPr bwMode="auto">
          <a:xfrm>
            <a:off x="2743201" y="1818954"/>
            <a:ext cx="3657598" cy="612648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sz="2000" smtClean="0"/>
              <a:t>PENDAHULUAN</a:t>
            </a:r>
            <a:endParaRPr lang="en-US" sz="2000" dirty="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2743201" y="2746099"/>
            <a:ext cx="3657598" cy="612648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sz="2000" smtClean="0"/>
              <a:t>RANCANGAN &amp; IMPLEMENTASI</a:t>
            </a:r>
            <a:endParaRPr lang="en-US" sz="2000" dirty="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2743200" y="4572000"/>
            <a:ext cx="3657599" cy="609600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sz="2000"/>
              <a:t>KESIMPULAN &amp; SARAN</a:t>
            </a:r>
            <a:endParaRPr lang="en-US" sz="200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2743201" y="3673244"/>
            <a:ext cx="3657598" cy="612648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sz="2000"/>
              <a:t>SKENARIO UJI COBA</a:t>
            </a:r>
            <a:endParaRPr lang="en-US" sz="2000" dirty="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9580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KESIMPULAN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 smtClean="0"/>
              <a:t>Tugas Akhir - KI1502</a:t>
            </a:r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D4E484C-70E2-4579-9299-0AF832EC0B54}" type="slidenum">
              <a:rPr lang="en-US" altLang="en-US" smtClean="0"/>
              <a:pPr/>
              <a:t>75</a:t>
            </a:fld>
            <a:endParaRPr lang="en-US" alt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2"/>
          </p:nvPr>
        </p:nvSpPr>
        <p:spPr/>
        <p:txBody>
          <a:bodyPr/>
          <a:lstStyle/>
          <a:p>
            <a:fld id="{7A4FAB72-7013-44AA-A3F8-4638301DCFA9}" type="datetime3">
              <a:rPr lang="en-US" altLang="en-US" smtClean="0"/>
              <a:t>10 January 2016</a:t>
            </a:fld>
            <a:endParaRPr lang="en-US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1" indent="-342900" algn="just">
              <a:buClr>
                <a:schemeClr val="hlink"/>
              </a:buClr>
              <a:buSzPct val="110000"/>
              <a:buFont typeface="Wingdings" panose="05000000000000000000" pitchFamily="2" charset="2"/>
              <a:buChar char="§"/>
            </a:pPr>
            <a:r>
              <a:rPr lang="en-US" sz="2000" smtClean="0"/>
              <a:t>Metode </a:t>
            </a:r>
            <a:r>
              <a:rPr lang="en-US" sz="2000"/>
              <a:t>deteksi api menggunakan gaussian mixture model mendeteksi piksel-piksel yang bergerak dengan baik.</a:t>
            </a:r>
          </a:p>
          <a:p>
            <a:pPr marL="342900" lvl="1" indent="-342900" algn="just">
              <a:buClr>
                <a:schemeClr val="hlink"/>
              </a:buClr>
              <a:buSzPct val="110000"/>
              <a:buFont typeface="Wingdings" panose="05000000000000000000" pitchFamily="2" charset="2"/>
              <a:buChar char="§"/>
            </a:pPr>
            <a:endParaRPr lang="en-US" sz="2000" smtClean="0"/>
          </a:p>
          <a:p>
            <a:pPr marL="342900" lvl="1" indent="-342900" algn="just">
              <a:buClr>
                <a:schemeClr val="hlink"/>
              </a:buClr>
              <a:buSzPct val="110000"/>
              <a:buFont typeface="Wingdings" panose="05000000000000000000" pitchFamily="2" charset="2"/>
              <a:buChar char="§"/>
            </a:pPr>
            <a:r>
              <a:rPr lang="en-US" sz="2000" smtClean="0"/>
              <a:t>Deteksi </a:t>
            </a:r>
            <a:r>
              <a:rPr lang="en-US" sz="2000"/>
              <a:t>warna menyaring piksel-piksel yang tidak masuk kedalam range warna api dapat menyaring piksel-piksel yang tidak termasuk piksel api dengan baik.</a:t>
            </a:r>
          </a:p>
          <a:p>
            <a:pPr marL="342900" lvl="1" indent="-342900" algn="just">
              <a:buClr>
                <a:schemeClr val="hlink"/>
              </a:buClr>
              <a:buSzPct val="110000"/>
              <a:buFont typeface="Wingdings" panose="05000000000000000000" pitchFamily="2" charset="2"/>
              <a:buChar char="§"/>
            </a:pPr>
            <a:endParaRPr lang="en-US" sz="2000" smtClean="0"/>
          </a:p>
          <a:p>
            <a:pPr marL="342900" lvl="1" indent="-342900" algn="just">
              <a:buClr>
                <a:schemeClr val="hlink"/>
              </a:buClr>
              <a:buSzPct val="110000"/>
              <a:buFont typeface="Wingdings" panose="05000000000000000000" pitchFamily="2" charset="2"/>
              <a:buChar char="§"/>
            </a:pPr>
            <a:r>
              <a:rPr lang="en-US" sz="2000" smtClean="0"/>
              <a:t>Metode </a:t>
            </a:r>
            <a:r>
              <a:rPr lang="en-US" sz="2000"/>
              <a:t>perhitungan luasan region dapat menghilangkan noise atau objek-objek kecil yang mempengaruhi hasil dari klasifikasi.</a:t>
            </a:r>
          </a:p>
          <a:p>
            <a:pPr marL="342900" lvl="1" indent="-342900" algn="just">
              <a:buClr>
                <a:schemeClr val="hlink"/>
              </a:buClr>
              <a:buSzPct val="110000"/>
              <a:buFont typeface="Wingdings" panose="05000000000000000000" pitchFamily="2" charset="2"/>
              <a:buChar char="§"/>
            </a:pP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2005631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KESIMPULAN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 smtClean="0"/>
              <a:t>Tugas Akhir - KI1502</a:t>
            </a:r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D4E484C-70E2-4579-9299-0AF832EC0B54}" type="slidenum">
              <a:rPr lang="en-US" altLang="en-US" smtClean="0"/>
              <a:pPr/>
              <a:t>76</a:t>
            </a:fld>
            <a:endParaRPr lang="en-US" alt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2"/>
          </p:nvPr>
        </p:nvSpPr>
        <p:spPr/>
        <p:txBody>
          <a:bodyPr/>
          <a:lstStyle/>
          <a:p>
            <a:fld id="{7A4FAB72-7013-44AA-A3F8-4638301DCFA9}" type="datetime3">
              <a:rPr lang="en-US" altLang="en-US" smtClean="0"/>
              <a:t>10 January 2016</a:t>
            </a:fld>
            <a:endParaRPr lang="en-US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1" indent="-342900" algn="just">
              <a:buClr>
                <a:schemeClr val="hlink"/>
              </a:buClr>
              <a:buSzPct val="110000"/>
              <a:buFont typeface="Wingdings" panose="05000000000000000000" pitchFamily="2" charset="2"/>
              <a:buChar char="§"/>
            </a:pPr>
            <a:r>
              <a:rPr lang="en-US" sz="2000"/>
              <a:t>Penggunaan kernel pada klasifikasi mempengaruhi hasil dari verifikasi piksel</a:t>
            </a:r>
            <a:r>
              <a:rPr lang="en-US" sz="2000" smtClean="0"/>
              <a:t>.</a:t>
            </a:r>
          </a:p>
          <a:p>
            <a:pPr marL="342900" lvl="1" indent="-342900" algn="just">
              <a:buClr>
                <a:schemeClr val="hlink"/>
              </a:buClr>
              <a:buSzPct val="110000"/>
              <a:buFont typeface="Wingdings" panose="05000000000000000000" pitchFamily="2" charset="2"/>
              <a:buChar char="§"/>
            </a:pPr>
            <a:endParaRPr lang="en-US" sz="2000"/>
          </a:p>
          <a:p>
            <a:pPr marL="342900" lvl="1" indent="-342900" algn="just">
              <a:buClr>
                <a:schemeClr val="hlink"/>
              </a:buClr>
              <a:buSzPct val="110000"/>
              <a:buFont typeface="Wingdings" panose="05000000000000000000" pitchFamily="2" charset="2"/>
              <a:buChar char="§"/>
            </a:pPr>
            <a:r>
              <a:rPr lang="en-US" sz="2000"/>
              <a:t>Hasil terbaik pada uji coba adalah menggunakan nilai threshold = 5 x 10-9 dan nilai C = 7. Menghasilkan nilai true positif sebesar 95.96, false positif sebesar 0.48 dan missing rate sebesar 3.56</a:t>
            </a:r>
          </a:p>
          <a:p>
            <a:pPr marL="342900" lvl="1" indent="-342900">
              <a:buClr>
                <a:schemeClr val="hlink"/>
              </a:buClr>
              <a:buSzPct val="110000"/>
              <a:buFont typeface="Wingdings" panose="05000000000000000000" pitchFamily="2" charset="2"/>
              <a:buChar char="§"/>
            </a:pP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4152883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SARAN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 smtClean="0"/>
              <a:t>Tugas Akhir - KI1502</a:t>
            </a:r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D4E484C-70E2-4579-9299-0AF832EC0B54}" type="slidenum">
              <a:rPr lang="en-US" altLang="en-US" smtClean="0"/>
              <a:pPr/>
              <a:t>77</a:t>
            </a:fld>
            <a:endParaRPr lang="en-US" alt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2"/>
          </p:nvPr>
        </p:nvSpPr>
        <p:spPr/>
        <p:txBody>
          <a:bodyPr/>
          <a:lstStyle/>
          <a:p>
            <a:fld id="{7A4FAB72-7013-44AA-A3F8-4638301DCFA9}" type="datetime3">
              <a:rPr lang="en-US" altLang="en-US" smtClean="0"/>
              <a:t>10 January 2016</a:t>
            </a:fld>
            <a:endParaRPr lang="en-US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1" indent="-342900" algn="just">
              <a:buClr>
                <a:schemeClr val="hlink"/>
              </a:buClr>
              <a:buSzPct val="110000"/>
              <a:buFont typeface="Wingdings" panose="05000000000000000000" pitchFamily="2" charset="2"/>
              <a:buChar char="§"/>
            </a:pPr>
            <a:r>
              <a:rPr lang="nn-NO" sz="2000" smtClean="0"/>
              <a:t>Proses </a:t>
            </a:r>
            <a:r>
              <a:rPr lang="nn-NO" sz="2000"/>
              <a:t>deteksi api dan klasifikasi perlu dikembangkan, tidak melakukan proses verifikasi setiap piksel. 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901274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/>
              <a:t>Tugas Akhir - KI1502</a:t>
            </a:r>
            <a:endParaRPr lang="en-US" alt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F498485-1DF2-402D-BD1C-399049DDD30A}" type="slidenum">
              <a:rPr lang="en-US" altLang="en-US" smtClean="0"/>
              <a:pPr/>
              <a:t>8</a:t>
            </a:fld>
            <a:endParaRPr lang="en-US" altLang="en-US"/>
          </a:p>
        </p:txBody>
      </p:sp>
      <p:sp>
        <p:nvSpPr>
          <p:cNvPr id="7" name="Rectangle 6"/>
          <p:cNvSpPr/>
          <p:nvPr/>
        </p:nvSpPr>
        <p:spPr bwMode="auto">
          <a:xfrm>
            <a:off x="2743201" y="3644855"/>
            <a:ext cx="3657598" cy="612648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sz="2000" smtClean="0"/>
              <a:t>SKENARIO UJI COBA</a:t>
            </a:r>
            <a:endParaRPr lang="en-US" sz="2000" dirty="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  <p:sp>
        <p:nvSpPr>
          <p:cNvPr id="50" name="Rectangle 49"/>
          <p:cNvSpPr/>
          <p:nvPr/>
        </p:nvSpPr>
        <p:spPr bwMode="auto">
          <a:xfrm>
            <a:off x="2743201" y="4572000"/>
            <a:ext cx="3657598" cy="612648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sz="2000"/>
              <a:t>KESIMPULAN &amp; SARAN</a:t>
            </a:r>
            <a:endParaRPr lang="en-US" sz="2000" dirty="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2"/>
          </p:nvPr>
        </p:nvSpPr>
        <p:spPr/>
        <p:txBody>
          <a:bodyPr/>
          <a:lstStyle/>
          <a:p>
            <a:fld id="{944029A5-E4A9-4A8F-AE16-B8C3643B852B}" type="datetime3">
              <a:rPr lang="en-US" altLang="en-US" smtClean="0"/>
              <a:t>10 January 2016</a:t>
            </a:fld>
            <a:endParaRPr lang="en-US" alt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2755900" y="2746099"/>
            <a:ext cx="3657599" cy="609600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smtClean="0"/>
              <a:t>RANCANGAN &amp; IMPLEMENTASI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2743201" y="1818954"/>
            <a:ext cx="3657598" cy="612648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sz="2000" smtClean="0"/>
              <a:t>PENDAHULUAN</a:t>
            </a:r>
            <a:endParaRPr lang="en-US" sz="2000" dirty="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5523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DIAGRAM ALIR PROSES UTAMA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/>
              <a:t>Tugas Akhir - KI1502</a:t>
            </a:r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D4E484C-70E2-4579-9299-0AF832EC0B54}" type="slidenum">
              <a:rPr lang="en-US" altLang="en-US" smtClean="0"/>
              <a:pPr/>
              <a:t>9</a:t>
            </a:fld>
            <a:endParaRPr lang="en-US" alt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2"/>
          </p:nvPr>
        </p:nvSpPr>
        <p:spPr/>
        <p:txBody>
          <a:bodyPr/>
          <a:lstStyle/>
          <a:p>
            <a:fld id="{436056CB-638A-477E-818E-F64135605DDF}" type="datetime3">
              <a:rPr lang="en-US" altLang="en-US" smtClean="0"/>
              <a:t>10 January 2016</a:t>
            </a:fld>
            <a:endParaRPr lang="en-US" altLang="en-US"/>
          </a:p>
        </p:txBody>
      </p:sp>
      <p:sp>
        <p:nvSpPr>
          <p:cNvPr id="7" name="Oval 6"/>
          <p:cNvSpPr/>
          <p:nvPr/>
        </p:nvSpPr>
        <p:spPr bwMode="auto">
          <a:xfrm>
            <a:off x="2108201" y="1828800"/>
            <a:ext cx="1219200" cy="11303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sp>
        <p:nvSpPr>
          <p:cNvPr id="8" name="Parallelogram 7"/>
          <p:cNvSpPr/>
          <p:nvPr/>
        </p:nvSpPr>
        <p:spPr bwMode="auto">
          <a:xfrm>
            <a:off x="2108201" y="3352800"/>
            <a:ext cx="1219200" cy="838200"/>
          </a:xfrm>
          <a:prstGeom prst="parallelogram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cxnSp>
        <p:nvCxnSpPr>
          <p:cNvPr id="10" name="Straight Arrow Connector 9"/>
          <p:cNvCxnSpPr>
            <a:stCxn id="7" idx="4"/>
            <a:endCxn id="8" idx="0"/>
          </p:cNvCxnSpPr>
          <p:nvPr/>
        </p:nvCxnSpPr>
        <p:spPr bwMode="auto">
          <a:xfrm>
            <a:off x="2717801" y="2959100"/>
            <a:ext cx="0" cy="39370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" name="Rounded Rectangle 12"/>
          <p:cNvSpPr/>
          <p:nvPr/>
        </p:nvSpPr>
        <p:spPr bwMode="auto">
          <a:xfrm>
            <a:off x="2108201" y="4508500"/>
            <a:ext cx="1219200" cy="914400"/>
          </a:xfrm>
          <a:prstGeom prst="round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cxnSp>
        <p:nvCxnSpPr>
          <p:cNvPr id="18" name="Straight Arrow Connector 17"/>
          <p:cNvCxnSpPr>
            <a:endCxn id="13" idx="0"/>
          </p:cNvCxnSpPr>
          <p:nvPr/>
        </p:nvCxnSpPr>
        <p:spPr bwMode="auto">
          <a:xfrm>
            <a:off x="2717801" y="4191000"/>
            <a:ext cx="0" cy="31750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1" name="Rounded Rectangle 20"/>
          <p:cNvSpPr/>
          <p:nvPr/>
        </p:nvSpPr>
        <p:spPr bwMode="auto">
          <a:xfrm>
            <a:off x="3937001" y="4508500"/>
            <a:ext cx="1219200" cy="914400"/>
          </a:xfrm>
          <a:prstGeom prst="round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cxnSp>
        <p:nvCxnSpPr>
          <p:cNvPr id="22" name="Straight Arrow Connector 21"/>
          <p:cNvCxnSpPr>
            <a:endCxn id="21" idx="1"/>
          </p:cNvCxnSpPr>
          <p:nvPr/>
        </p:nvCxnSpPr>
        <p:spPr bwMode="auto">
          <a:xfrm>
            <a:off x="3327401" y="4965700"/>
            <a:ext cx="609600" cy="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5" name="Diamond 24"/>
          <p:cNvSpPr/>
          <p:nvPr/>
        </p:nvSpPr>
        <p:spPr bwMode="auto">
          <a:xfrm>
            <a:off x="3937001" y="3297644"/>
            <a:ext cx="1219200" cy="893356"/>
          </a:xfrm>
          <a:prstGeom prst="diamond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cxnSp>
        <p:nvCxnSpPr>
          <p:cNvPr id="26" name="Straight Arrow Connector 25"/>
          <p:cNvCxnSpPr>
            <a:stCxn id="21" idx="0"/>
            <a:endCxn id="25" idx="2"/>
          </p:cNvCxnSpPr>
          <p:nvPr/>
        </p:nvCxnSpPr>
        <p:spPr bwMode="auto">
          <a:xfrm flipV="1">
            <a:off x="4546601" y="4191000"/>
            <a:ext cx="0" cy="31750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9" name="Rounded Rectangle 28"/>
          <p:cNvSpPr/>
          <p:nvPr/>
        </p:nvSpPr>
        <p:spPr bwMode="auto">
          <a:xfrm>
            <a:off x="3937001" y="2032000"/>
            <a:ext cx="1219200" cy="914400"/>
          </a:xfrm>
          <a:prstGeom prst="round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sp>
        <p:nvSpPr>
          <p:cNvPr id="30" name="Parallelogram 29"/>
          <p:cNvSpPr/>
          <p:nvPr/>
        </p:nvSpPr>
        <p:spPr bwMode="auto">
          <a:xfrm>
            <a:off x="5791200" y="3325221"/>
            <a:ext cx="1219200" cy="838200"/>
          </a:xfrm>
          <a:prstGeom prst="parallelogram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sp>
        <p:nvSpPr>
          <p:cNvPr id="32" name="Oval 31"/>
          <p:cNvSpPr/>
          <p:nvPr/>
        </p:nvSpPr>
        <p:spPr bwMode="auto">
          <a:xfrm>
            <a:off x="5791200" y="4505635"/>
            <a:ext cx="1219200" cy="11303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cxnSp>
        <p:nvCxnSpPr>
          <p:cNvPr id="34" name="Straight Arrow Connector 33"/>
          <p:cNvCxnSpPr>
            <a:stCxn id="25" idx="0"/>
            <a:endCxn id="29" idx="2"/>
          </p:cNvCxnSpPr>
          <p:nvPr/>
        </p:nvCxnSpPr>
        <p:spPr bwMode="auto">
          <a:xfrm flipV="1">
            <a:off x="4546601" y="2946400"/>
            <a:ext cx="0" cy="351244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7" name="Straight Arrow Connector 36"/>
          <p:cNvCxnSpPr>
            <a:stCxn id="29" idx="3"/>
            <a:endCxn id="30" idx="0"/>
          </p:cNvCxnSpPr>
          <p:nvPr/>
        </p:nvCxnSpPr>
        <p:spPr bwMode="auto">
          <a:xfrm>
            <a:off x="5156201" y="2489200"/>
            <a:ext cx="1244599" cy="836021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" name="Straight Arrow Connector 39"/>
          <p:cNvCxnSpPr>
            <a:stCxn id="30" idx="4"/>
            <a:endCxn id="32" idx="0"/>
          </p:cNvCxnSpPr>
          <p:nvPr/>
        </p:nvCxnSpPr>
        <p:spPr bwMode="auto">
          <a:xfrm>
            <a:off x="6400800" y="4163421"/>
            <a:ext cx="0" cy="342214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3" name="TextBox 42"/>
          <p:cNvSpPr txBox="1"/>
          <p:nvPr/>
        </p:nvSpPr>
        <p:spPr>
          <a:xfrm>
            <a:off x="2260601" y="2216835"/>
            <a:ext cx="9144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smtClean="0"/>
              <a:t>MULAI</a:t>
            </a:r>
            <a:endParaRPr lang="en-US" sz="1500"/>
          </a:p>
        </p:txBody>
      </p:sp>
      <p:sp>
        <p:nvSpPr>
          <p:cNvPr id="44" name="TextBox 43"/>
          <p:cNvSpPr txBox="1"/>
          <p:nvPr/>
        </p:nvSpPr>
        <p:spPr>
          <a:xfrm>
            <a:off x="2260601" y="3582739"/>
            <a:ext cx="9144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smtClean="0"/>
              <a:t>FRAME</a:t>
            </a:r>
            <a:endParaRPr lang="en-US" sz="1500"/>
          </a:p>
        </p:txBody>
      </p:sp>
      <p:sp>
        <p:nvSpPr>
          <p:cNvPr id="45" name="TextBox 44"/>
          <p:cNvSpPr txBox="1"/>
          <p:nvPr/>
        </p:nvSpPr>
        <p:spPr>
          <a:xfrm>
            <a:off x="2108201" y="4688701"/>
            <a:ext cx="12192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smtClean="0"/>
              <a:t>PREPROCESSING</a:t>
            </a:r>
            <a:endParaRPr lang="en-US" sz="1500"/>
          </a:p>
        </p:txBody>
      </p:sp>
      <p:sp>
        <p:nvSpPr>
          <p:cNvPr id="46" name="TextBox 45"/>
          <p:cNvSpPr txBox="1"/>
          <p:nvPr/>
        </p:nvSpPr>
        <p:spPr>
          <a:xfrm>
            <a:off x="3937001" y="4797768"/>
            <a:ext cx="12192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smtClean="0"/>
              <a:t>VERIFIKASI</a:t>
            </a:r>
            <a:endParaRPr lang="en-US" sz="1500"/>
          </a:p>
        </p:txBody>
      </p:sp>
      <p:sp>
        <p:nvSpPr>
          <p:cNvPr id="47" name="TextBox 46"/>
          <p:cNvSpPr txBox="1"/>
          <p:nvPr/>
        </p:nvSpPr>
        <p:spPr>
          <a:xfrm>
            <a:off x="3937000" y="3565868"/>
            <a:ext cx="12192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smtClean="0"/>
              <a:t>API</a:t>
            </a:r>
            <a:endParaRPr lang="en-US" sz="1500"/>
          </a:p>
        </p:txBody>
      </p:sp>
      <p:sp>
        <p:nvSpPr>
          <p:cNvPr id="48" name="TextBox 47"/>
          <p:cNvSpPr txBox="1"/>
          <p:nvPr/>
        </p:nvSpPr>
        <p:spPr>
          <a:xfrm>
            <a:off x="3937000" y="2233652"/>
            <a:ext cx="12192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smtClean="0"/>
              <a:t>MENANDAI REGION</a:t>
            </a:r>
            <a:endParaRPr lang="en-US" sz="1500"/>
          </a:p>
        </p:txBody>
      </p:sp>
      <p:sp>
        <p:nvSpPr>
          <p:cNvPr id="49" name="TextBox 48"/>
          <p:cNvSpPr txBox="1"/>
          <p:nvPr/>
        </p:nvSpPr>
        <p:spPr>
          <a:xfrm>
            <a:off x="4241801" y="3019271"/>
            <a:ext cx="12192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smtClean="0"/>
              <a:t>YA</a:t>
            </a:r>
            <a:endParaRPr lang="en-US" sz="1500"/>
          </a:p>
        </p:txBody>
      </p:sp>
      <p:cxnSp>
        <p:nvCxnSpPr>
          <p:cNvPr id="51" name="Straight Arrow Connector 50"/>
          <p:cNvCxnSpPr>
            <a:stCxn id="25" idx="3"/>
            <a:endCxn id="30" idx="5"/>
          </p:cNvCxnSpPr>
          <p:nvPr/>
        </p:nvCxnSpPr>
        <p:spPr bwMode="auto">
          <a:xfrm flipV="1">
            <a:off x="5156201" y="3744321"/>
            <a:ext cx="739774" cy="1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7" name="TextBox 56"/>
          <p:cNvSpPr txBox="1"/>
          <p:nvPr/>
        </p:nvSpPr>
        <p:spPr>
          <a:xfrm>
            <a:off x="4775201" y="3336101"/>
            <a:ext cx="12192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smtClean="0"/>
              <a:t>TIDAK</a:t>
            </a:r>
            <a:endParaRPr lang="en-US" sz="1500"/>
          </a:p>
        </p:txBody>
      </p:sp>
      <p:sp>
        <p:nvSpPr>
          <p:cNvPr id="58" name="TextBox 57"/>
          <p:cNvSpPr txBox="1"/>
          <p:nvPr/>
        </p:nvSpPr>
        <p:spPr>
          <a:xfrm>
            <a:off x="5943600" y="3563004"/>
            <a:ext cx="9144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smtClean="0"/>
              <a:t>FRAME</a:t>
            </a:r>
            <a:endParaRPr lang="en-US" sz="1500"/>
          </a:p>
        </p:txBody>
      </p:sp>
      <p:sp>
        <p:nvSpPr>
          <p:cNvPr id="59" name="TextBox 58"/>
          <p:cNvSpPr txBox="1"/>
          <p:nvPr/>
        </p:nvSpPr>
        <p:spPr>
          <a:xfrm>
            <a:off x="5930900" y="4909203"/>
            <a:ext cx="9144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smtClean="0"/>
              <a:t>SELESAI</a:t>
            </a:r>
            <a:endParaRPr lang="en-US" sz="1500"/>
          </a:p>
        </p:txBody>
      </p:sp>
    </p:spTree>
    <p:extLst>
      <p:ext uri="{BB962C8B-B14F-4D97-AF65-F5344CB8AC3E}">
        <p14:creationId xmlns:p14="http://schemas.microsoft.com/office/powerpoint/2010/main" val="1321040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lueprint">
  <a:themeElements>
    <a:clrScheme name="Blueprint 8">
      <a:dk1>
        <a:srgbClr val="003D62"/>
      </a:dk1>
      <a:lt1>
        <a:srgbClr val="FFFFFF"/>
      </a:lt1>
      <a:dk2>
        <a:srgbClr val="006699"/>
      </a:dk2>
      <a:lt2>
        <a:srgbClr val="C8D1DA"/>
      </a:lt2>
      <a:accent1>
        <a:srgbClr val="9AC0EA"/>
      </a:accent1>
      <a:accent2>
        <a:srgbClr val="80C3C8"/>
      </a:accent2>
      <a:accent3>
        <a:srgbClr val="FFFFFF"/>
      </a:accent3>
      <a:accent4>
        <a:srgbClr val="003353"/>
      </a:accent4>
      <a:accent5>
        <a:srgbClr val="CADCF3"/>
      </a:accent5>
      <a:accent6>
        <a:srgbClr val="73B0B5"/>
      </a:accent6>
      <a:hlink>
        <a:srgbClr val="81ABCB"/>
      </a:hlink>
      <a:folHlink>
        <a:srgbClr val="B6CBD6"/>
      </a:folHlink>
    </a:clrScheme>
    <a:fontScheme name="Trebuchet MS">
      <a:majorFont>
        <a:latin typeface="Trebuchet MS" panose="020B0603020202020204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905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anose="020B060403050404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905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anose="020B0604030504040204" pitchFamily="34" charset="0"/>
          </a:defRPr>
        </a:defPPr>
      </a:lstStyle>
    </a:lnDef>
  </a:objectDefaults>
  <a:extraClrSchemeLst>
    <a:extraClrScheme>
      <a:clrScheme name="Blueprint 1">
        <a:dk1>
          <a:srgbClr val="000000"/>
        </a:dk1>
        <a:lt1>
          <a:srgbClr val="FFFFFF"/>
        </a:lt1>
        <a:dk2>
          <a:srgbClr val="40458C"/>
        </a:dk2>
        <a:lt2>
          <a:srgbClr val="FFFFCC"/>
        </a:lt2>
        <a:accent1>
          <a:srgbClr val="8D8DB3"/>
        </a:accent1>
        <a:accent2>
          <a:srgbClr val="B2B2B2"/>
        </a:accent2>
        <a:accent3>
          <a:srgbClr val="AFB0C5"/>
        </a:accent3>
        <a:accent4>
          <a:srgbClr val="DADADA"/>
        </a:accent4>
        <a:accent5>
          <a:srgbClr val="C5C5D6"/>
        </a:accent5>
        <a:accent6>
          <a:srgbClr val="A1A1A1"/>
        </a:accent6>
        <a:hlink>
          <a:srgbClr val="6F89F7"/>
        </a:hlink>
        <a:folHlink>
          <a:srgbClr val="4F56AD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print 2">
        <a:dk1>
          <a:srgbClr val="40458C"/>
        </a:dk1>
        <a:lt1>
          <a:srgbClr val="FFFFFF"/>
        </a:lt1>
        <a:dk2>
          <a:srgbClr val="660066"/>
        </a:dk2>
        <a:lt2>
          <a:srgbClr val="B7C1EB"/>
        </a:lt2>
        <a:accent1>
          <a:srgbClr val="ECD882"/>
        </a:accent1>
        <a:accent2>
          <a:srgbClr val="B2B2B2"/>
        </a:accent2>
        <a:accent3>
          <a:srgbClr val="FFFFFF"/>
        </a:accent3>
        <a:accent4>
          <a:srgbClr val="353A77"/>
        </a:accent4>
        <a:accent5>
          <a:srgbClr val="F4E9C1"/>
        </a:accent5>
        <a:accent6>
          <a:srgbClr val="A1A1A1"/>
        </a:accent6>
        <a:hlink>
          <a:srgbClr val="6F89F7"/>
        </a:hlink>
        <a:folHlink>
          <a:srgbClr val="CFDBF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print 3">
        <a:dk1>
          <a:srgbClr val="000000"/>
        </a:dk1>
        <a:lt1>
          <a:srgbClr val="FFFFFF"/>
        </a:lt1>
        <a:dk2>
          <a:srgbClr val="4D4D4D"/>
        </a:dk2>
        <a:lt2>
          <a:srgbClr val="B2B2B2"/>
        </a:lt2>
        <a:accent1>
          <a:srgbClr val="969696"/>
        </a:accent1>
        <a:accent2>
          <a:srgbClr val="EAEAEA"/>
        </a:accent2>
        <a:accent3>
          <a:srgbClr val="FFFFFF"/>
        </a:accent3>
        <a:accent4>
          <a:srgbClr val="000000"/>
        </a:accent4>
        <a:accent5>
          <a:srgbClr val="C9C9C9"/>
        </a:accent5>
        <a:accent6>
          <a:srgbClr val="D4D4D4"/>
        </a:accent6>
        <a:hlink>
          <a:srgbClr val="777777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print 4">
        <a:dk1>
          <a:srgbClr val="333300"/>
        </a:dk1>
        <a:lt1>
          <a:srgbClr val="FFFFFF"/>
        </a:lt1>
        <a:dk2>
          <a:srgbClr val="663300"/>
        </a:dk2>
        <a:lt2>
          <a:srgbClr val="B2B2B2"/>
        </a:lt2>
        <a:accent1>
          <a:srgbClr val="DDC6A7"/>
        </a:accent1>
        <a:accent2>
          <a:srgbClr val="D9C167"/>
        </a:accent2>
        <a:accent3>
          <a:srgbClr val="FFFFFF"/>
        </a:accent3>
        <a:accent4>
          <a:srgbClr val="2A2A00"/>
        </a:accent4>
        <a:accent5>
          <a:srgbClr val="EBDFD0"/>
        </a:accent5>
        <a:accent6>
          <a:srgbClr val="C4AF5D"/>
        </a:accent6>
        <a:hlink>
          <a:srgbClr val="8A7A66"/>
        </a:hlink>
        <a:folHlink>
          <a:srgbClr val="C0AE9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print 5">
        <a:dk1>
          <a:srgbClr val="000000"/>
        </a:dk1>
        <a:lt1>
          <a:srgbClr val="FFFFFF"/>
        </a:lt1>
        <a:dk2>
          <a:srgbClr val="003366"/>
        </a:dk2>
        <a:lt2>
          <a:srgbClr val="CCFFCC"/>
        </a:lt2>
        <a:accent1>
          <a:srgbClr val="006699"/>
        </a:accent1>
        <a:accent2>
          <a:srgbClr val="009999"/>
        </a:accent2>
        <a:accent3>
          <a:srgbClr val="AAADB8"/>
        </a:accent3>
        <a:accent4>
          <a:srgbClr val="DADADA"/>
        </a:accent4>
        <a:accent5>
          <a:srgbClr val="AAB8CA"/>
        </a:accent5>
        <a:accent6>
          <a:srgbClr val="008A8A"/>
        </a:accent6>
        <a:hlink>
          <a:srgbClr val="0099CC"/>
        </a:hlink>
        <a:folHlink>
          <a:srgbClr val="00458A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print 6">
        <a:dk1>
          <a:srgbClr val="000000"/>
        </a:dk1>
        <a:lt1>
          <a:srgbClr val="FFFFFF"/>
        </a:lt1>
        <a:dk2>
          <a:srgbClr val="004A48"/>
        </a:dk2>
        <a:lt2>
          <a:srgbClr val="33CCCC"/>
        </a:lt2>
        <a:accent1>
          <a:srgbClr val="006699"/>
        </a:accent1>
        <a:accent2>
          <a:srgbClr val="009999"/>
        </a:accent2>
        <a:accent3>
          <a:srgbClr val="AAB1B1"/>
        </a:accent3>
        <a:accent4>
          <a:srgbClr val="DADADA"/>
        </a:accent4>
        <a:accent5>
          <a:srgbClr val="AAB8CA"/>
        </a:accent5>
        <a:accent6>
          <a:srgbClr val="008A8A"/>
        </a:accent6>
        <a:hlink>
          <a:srgbClr val="00CC99"/>
        </a:hlink>
        <a:folHlink>
          <a:srgbClr val="0066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print 7">
        <a:dk1>
          <a:srgbClr val="000000"/>
        </a:dk1>
        <a:lt1>
          <a:srgbClr val="FFFFFF"/>
        </a:lt1>
        <a:dk2>
          <a:srgbClr val="333300"/>
        </a:dk2>
        <a:lt2>
          <a:srgbClr val="FFFFCC"/>
        </a:lt2>
        <a:accent1>
          <a:srgbClr val="CC9900"/>
        </a:accent1>
        <a:accent2>
          <a:srgbClr val="CC6600"/>
        </a:accent2>
        <a:accent3>
          <a:srgbClr val="ADADAA"/>
        </a:accent3>
        <a:accent4>
          <a:srgbClr val="DADADA"/>
        </a:accent4>
        <a:accent5>
          <a:srgbClr val="E2CAAA"/>
        </a:accent5>
        <a:accent6>
          <a:srgbClr val="B95C00"/>
        </a:accent6>
        <a:hlink>
          <a:srgbClr val="808000"/>
        </a:hlink>
        <a:folHlink>
          <a:srgbClr val="525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print 8">
        <a:dk1>
          <a:srgbClr val="003D62"/>
        </a:dk1>
        <a:lt1>
          <a:srgbClr val="FFFFFF"/>
        </a:lt1>
        <a:dk2>
          <a:srgbClr val="006699"/>
        </a:dk2>
        <a:lt2>
          <a:srgbClr val="C8D1DA"/>
        </a:lt2>
        <a:accent1>
          <a:srgbClr val="9AC0EA"/>
        </a:accent1>
        <a:accent2>
          <a:srgbClr val="80C3C8"/>
        </a:accent2>
        <a:accent3>
          <a:srgbClr val="FFFFFF"/>
        </a:accent3>
        <a:accent4>
          <a:srgbClr val="003353"/>
        </a:accent4>
        <a:accent5>
          <a:srgbClr val="CADCF3"/>
        </a:accent5>
        <a:accent6>
          <a:srgbClr val="73B0B5"/>
        </a:accent6>
        <a:hlink>
          <a:srgbClr val="81ABCB"/>
        </a:hlink>
        <a:folHlink>
          <a:srgbClr val="B6CBD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15983</TotalTime>
  <Words>1940</Words>
  <Application>Microsoft Office PowerPoint</Application>
  <PresentationFormat>On-screen Show (4:3)</PresentationFormat>
  <Paragraphs>888</Paragraphs>
  <Slides>77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77</vt:i4>
      </vt:variant>
    </vt:vector>
  </HeadingPairs>
  <TitlesOfParts>
    <vt:vector size="84" baseType="lpstr">
      <vt:lpstr>Arial</vt:lpstr>
      <vt:lpstr>Cambria Math</vt:lpstr>
      <vt:lpstr>Tahoma</vt:lpstr>
      <vt:lpstr>Times New Roman</vt:lpstr>
      <vt:lpstr>Trebuchet MS</vt:lpstr>
      <vt:lpstr>Wingdings</vt:lpstr>
      <vt:lpstr>Blueprint</vt:lpstr>
      <vt:lpstr>DETEKSI API BERBASIS SENSOR VISUAL MENGGUNAKAN METODE SUPPORT VECTOR MACHINES</vt:lpstr>
      <vt:lpstr>PowerPoint Presentation</vt:lpstr>
      <vt:lpstr>LATAR BELAKANG</vt:lpstr>
      <vt:lpstr>RUMUSAN MASALAH</vt:lpstr>
      <vt:lpstr>BATASAN MASALAH</vt:lpstr>
      <vt:lpstr>BATASAN MASALAH</vt:lpstr>
      <vt:lpstr>TUJUAN</vt:lpstr>
      <vt:lpstr>PowerPoint Presentation</vt:lpstr>
      <vt:lpstr>DIAGRAM ALIR PROSES UTAMA</vt:lpstr>
      <vt:lpstr>DIAGRAM ALIR PROSES UTAMA</vt:lpstr>
      <vt:lpstr>PREPROCESSING</vt:lpstr>
      <vt:lpstr>REDUKSI SIZE FRAME</vt:lpstr>
      <vt:lpstr>REDUKSI SIZE FRAME</vt:lpstr>
      <vt:lpstr>REDUKSI SIZE FRAME</vt:lpstr>
      <vt:lpstr>REDUKSI SIZE FRAME</vt:lpstr>
      <vt:lpstr>DETEKSI GERAK</vt:lpstr>
      <vt:lpstr>DETEKSI GERAK</vt:lpstr>
      <vt:lpstr>DETEKSI GERAK</vt:lpstr>
      <vt:lpstr>DETEKSI GERAK</vt:lpstr>
      <vt:lpstr>DETEKSI GERAK</vt:lpstr>
      <vt:lpstr>DETEKSI GERAK</vt:lpstr>
      <vt:lpstr>DETEKSI GERAK</vt:lpstr>
      <vt:lpstr>DETEKSI GERAK</vt:lpstr>
      <vt:lpstr>DETEKSI GERAK</vt:lpstr>
      <vt:lpstr>DETEKSI GERAK</vt:lpstr>
      <vt:lpstr>DETEKSI WARNA PIKSEL</vt:lpstr>
      <vt:lpstr>DETEKSI WARNA PIKSEL</vt:lpstr>
      <vt:lpstr>DETEKSI WARNA PIKSEL</vt:lpstr>
      <vt:lpstr>DETEKSI WARNA PIKSEL</vt:lpstr>
      <vt:lpstr>DETEKSI WARNA PIKSEL</vt:lpstr>
      <vt:lpstr>DETEKSI WARNA PIKSEL</vt:lpstr>
      <vt:lpstr>REGION GROWING</vt:lpstr>
      <vt:lpstr>REGION GROWING</vt:lpstr>
      <vt:lpstr>REGION GROWING</vt:lpstr>
      <vt:lpstr>REGION GROWING</vt:lpstr>
      <vt:lpstr>PERHITUNGAN LUASAN REGION</vt:lpstr>
      <vt:lpstr>LUASAN REGION GROWING</vt:lpstr>
      <vt:lpstr>PowerPoint Presentation</vt:lpstr>
      <vt:lpstr>DIAGRAM ALIR PROSES UTAMA</vt:lpstr>
      <vt:lpstr>VERIFIKASI</vt:lpstr>
      <vt:lpstr>EKSTRAKSI FITUR</vt:lpstr>
      <vt:lpstr>EKSTRAKSI FITUR</vt:lpstr>
      <vt:lpstr>EKSTRAKSI FITUR</vt:lpstr>
      <vt:lpstr>EKSTRAKSI FITUR</vt:lpstr>
      <vt:lpstr>PowerPoint Presentation</vt:lpstr>
      <vt:lpstr>EKSTRAKSI FITUR</vt:lpstr>
      <vt:lpstr>EKSTRAKSI FITUR</vt:lpstr>
      <vt:lpstr>SUPPORT VECTOR MACHINES</vt:lpstr>
      <vt:lpstr>SUPPORT VECTOR MACHINES</vt:lpstr>
      <vt:lpstr>SUPPORT VECTOR MACHINES</vt:lpstr>
      <vt:lpstr>SUPPORT VECTOR MACHINES</vt:lpstr>
      <vt:lpstr>MENANDAI REGION</vt:lpstr>
      <vt:lpstr>PowerPoint Presentation</vt:lpstr>
      <vt:lpstr>PowerPoint Presentation</vt:lpstr>
      <vt:lpstr>DATA YANG DIGUNAKAN</vt:lpstr>
      <vt:lpstr>SKENARIO 1</vt:lpstr>
      <vt:lpstr>SKENARIO 1</vt:lpstr>
      <vt:lpstr>SKENARIO 1</vt:lpstr>
      <vt:lpstr>SKENARIO 1</vt:lpstr>
      <vt:lpstr>SKENARIO 1</vt:lpstr>
      <vt:lpstr>SKENARIO 1</vt:lpstr>
      <vt:lpstr>SKENARIO 2</vt:lpstr>
      <vt:lpstr>SKENARIO 2</vt:lpstr>
      <vt:lpstr>SKENARIO 2</vt:lpstr>
      <vt:lpstr>SKENARIO 2</vt:lpstr>
      <vt:lpstr>SKENARIO 2</vt:lpstr>
      <vt:lpstr>SKENARIO 2</vt:lpstr>
      <vt:lpstr>SKENARIO 2</vt:lpstr>
      <vt:lpstr>SKENARIO 3</vt:lpstr>
      <vt:lpstr>SKENARIO 3</vt:lpstr>
      <vt:lpstr>SKENARIO 3</vt:lpstr>
      <vt:lpstr>SKENARIO 2</vt:lpstr>
      <vt:lpstr>SKENARIO 2</vt:lpstr>
      <vt:lpstr>PowerPoint Presentation</vt:lpstr>
      <vt:lpstr>KESIMPULAN</vt:lpstr>
      <vt:lpstr>KESIMPULAN</vt:lpstr>
      <vt:lpstr>SARAN</vt:lpstr>
    </vt:vector>
  </TitlesOfParts>
  <Company>Brown University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Splay Trees</dc:title>
  <dc:creator>Michael Goodrich and Matt Dickerson</dc:creator>
  <cp:lastModifiedBy>hamdiahmadi</cp:lastModifiedBy>
  <cp:revision>1466</cp:revision>
  <dcterms:created xsi:type="dcterms:W3CDTF">2002-01-21T02:22:10Z</dcterms:created>
  <dcterms:modified xsi:type="dcterms:W3CDTF">2016-01-10T07:10:50Z</dcterms:modified>
</cp:coreProperties>
</file>